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71" r:id="rId4"/>
    <p:sldId id="262" r:id="rId5"/>
    <p:sldId id="282" r:id="rId6"/>
    <p:sldId id="276" r:id="rId7"/>
    <p:sldId id="277" r:id="rId8"/>
    <p:sldId id="274" r:id="rId9"/>
    <p:sldId id="279" r:id="rId10"/>
    <p:sldId id="280" r:id="rId11"/>
    <p:sldId id="284" r:id="rId12"/>
  </p:sldIdLst>
  <p:sldSz cx="9144000" cy="6858000" type="screen4x3"/>
  <p:notesSz cx="6797675" cy="9928225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00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74"/>
  </p:normalViewPr>
  <p:slideViewPr>
    <p:cSldViewPr snapToGrid="0" snapToObjects="1">
      <p:cViewPr varScale="1">
        <p:scale>
          <a:sx n="66" d="100"/>
          <a:sy n="66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1" name="Shape 111"/>
          <p:cNvSpPr>
            <a:spLocks noGrp="1"/>
          </p:cNvSpPr>
          <p:nvPr>
            <p:ph type="body" sz="quarter" idx="1"/>
          </p:nvPr>
        </p:nvSpPr>
        <p:spPr>
          <a:xfrm>
            <a:off x="906357" y="4715907"/>
            <a:ext cx="4984962" cy="4467701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="" xmlns:p14="http://schemas.microsoft.com/office/powerpoint/2010/main" val="2075427696"/>
      </p:ext>
    </p:extLst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Два объекта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39" name="Shape 39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0" name="Shape 4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48" name="Shape 48"/>
          <p:cNvSpPr>
            <a:spLocks noGrp="1"/>
          </p:cNvSpPr>
          <p:nvPr>
            <p:ph type="body" sz="quarter" idx="1"/>
          </p:nvPr>
        </p:nvSpPr>
        <p:spPr>
          <a:xfrm>
            <a:off x="457200" y="1535112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Font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Font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Font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FontTx/>
              <a:buNone/>
              <a:defRPr sz="2400" b="1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9" name="Shape 49"/>
          <p:cNvSpPr>
            <a:spLocks noGrp="1"/>
          </p:cNvSpPr>
          <p:nvPr>
            <p:ph type="body" sz="quarter" idx="13"/>
          </p:nvPr>
        </p:nvSpPr>
        <p:spPr>
          <a:xfrm>
            <a:off x="4645025" y="1535112"/>
            <a:ext cx="4041775" cy="639763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500"/>
              </a:spcBef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Shape 5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-774701" y="0"/>
            <a:ext cx="12547602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6" name="Shape 6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t>Текст заголовка</a:t>
            </a:r>
          </a:p>
        </p:txBody>
      </p:sp>
      <p:sp>
        <p:nvSpPr>
          <p:cNvPr id="74" name="Shape 74"/>
          <p:cNvSpPr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5" name="Shape 75"/>
          <p:cNvSpPr>
            <a:spLocks noGrp="1"/>
          </p:cNvSpPr>
          <p:nvPr>
            <p:ph type="body" sz="half" idx="13"/>
          </p:nvPr>
        </p:nvSpPr>
        <p:spPr>
          <a:xfrm>
            <a:off x="457199" y="1435100"/>
            <a:ext cx="3008315" cy="4691063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300"/>
              </a:spcBef>
              <a:buSzTx/>
              <a:buFontTx/>
              <a:buNone/>
              <a:defRPr sz="1400"/>
            </a:pPr>
            <a:endParaRPr/>
          </a:p>
        </p:txBody>
      </p:sp>
      <p:sp>
        <p:nvSpPr>
          <p:cNvPr id="76" name="Shape 7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1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t>Текст заголовка</a:t>
            </a:r>
          </a:p>
        </p:txBody>
      </p:sp>
      <p:sp>
        <p:nvSpPr>
          <p:cNvPr id="84" name="Shape 84"/>
          <p:cNvSpPr>
            <a:spLocks noGrp="1"/>
          </p:cNvSpPr>
          <p:nvPr>
            <p:ph type="pic" sz="half" idx="13"/>
          </p:nvPr>
        </p:nvSpPr>
        <p:spPr>
          <a:xfrm>
            <a:off x="1792288" y="612775"/>
            <a:ext cx="5486401" cy="41148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body" sz="quarter" idx="1"/>
          </p:nvPr>
        </p:nvSpPr>
        <p:spPr>
          <a:xfrm>
            <a:off x="1792288" y="5367337"/>
            <a:ext cx="5486401" cy="8048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/>
            </a:lvl1pPr>
            <a:lvl2pPr marL="0" indent="457200">
              <a:spcBef>
                <a:spcPts val="300"/>
              </a:spcBef>
              <a:buSzTx/>
              <a:buFontTx/>
              <a:buNone/>
              <a:defRPr sz="1400"/>
            </a:lvl2pPr>
            <a:lvl3pPr marL="0" indent="914400">
              <a:spcBef>
                <a:spcPts val="300"/>
              </a:spcBef>
              <a:buSzTx/>
              <a:buFontTx/>
              <a:buNone/>
              <a:defRPr sz="1400"/>
            </a:lvl3pPr>
            <a:lvl4pPr marL="0" indent="1371600">
              <a:spcBef>
                <a:spcPts val="300"/>
              </a:spcBef>
              <a:buSzTx/>
              <a:buFontTx/>
              <a:buNone/>
              <a:defRPr sz="1400"/>
            </a:lvl4pPr>
            <a:lvl5pPr marL="0" indent="1828800">
              <a:spcBef>
                <a:spcPts val="300"/>
              </a:spcBef>
              <a:buSzTx/>
              <a:buFontTx/>
              <a:buNone/>
              <a:defRPr sz="14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86" name="Shape 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95" name="Shape 9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title"/>
          </p:nvPr>
        </p:nvSpPr>
        <p:spPr>
          <a:xfrm>
            <a:off x="6629400" y="274638"/>
            <a:ext cx="2057400" cy="5851526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103" name="Shape 103"/>
          <p:cNvSpPr>
            <a:spLocks noGrp="1"/>
          </p:cNvSpPr>
          <p:nvPr>
            <p:ph type="body" idx="1"/>
          </p:nvPr>
        </p:nvSpPr>
        <p:spPr>
          <a:xfrm>
            <a:off x="457200" y="274638"/>
            <a:ext cx="6019800" cy="5851526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04" name="Shape 10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tif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6D9F1"/>
            </a:gs>
            <a:gs pos="50000">
              <a:srgbClr val="C0D0ED"/>
            </a:gs>
            <a:gs pos="100000">
              <a:srgbClr val="E0E7F5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sted-image.pdf"/>
          <p:cNvPicPr>
            <a:picLocks noChangeAspect="1"/>
          </p:cNvPicPr>
          <p:nvPr/>
        </p:nvPicPr>
        <p:blipFill>
          <a:blip r:embed="rId11" cstate="print">
            <a:extLst/>
          </a:blip>
          <a:stretch>
            <a:fillRect/>
          </a:stretch>
        </p:blipFill>
        <p:spPr>
          <a:xfrm>
            <a:off x="-59357" y="-53267"/>
            <a:ext cx="12742514" cy="69645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image1.tif"/>
          <p:cNvPicPr>
            <a:picLocks noChangeAspect="1"/>
          </p:cNvPicPr>
          <p:nvPr/>
        </p:nvPicPr>
        <p:blipFill>
          <a:blip r:embed="rId12" cstate="print">
            <a:extLst/>
          </a:blip>
          <a:stretch>
            <a:fillRect/>
          </a:stretch>
        </p:blipFill>
        <p:spPr>
          <a:xfrm>
            <a:off x="6748381" y="6382509"/>
            <a:ext cx="2262474" cy="418839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Shap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5" name="Shap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6" name="Shape 6"/>
          <p:cNvSpPr>
            <a:spLocks noGrp="1"/>
          </p:cNvSpPr>
          <p:nvPr>
            <p:ph type="sldNum" sz="quarter" idx="2"/>
          </p:nvPr>
        </p:nvSpPr>
        <p:spPr>
          <a:xfrm>
            <a:off x="8422818" y="6404292"/>
            <a:ext cx="263983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945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517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1089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661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233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Off val="23235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image1.ti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71824" y="2973674"/>
            <a:ext cx="5888952" cy="109018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24"/>
          <p:cNvSpPr/>
          <p:nvPr/>
        </p:nvSpPr>
        <p:spPr>
          <a:xfrm>
            <a:off x="1151620" y="36493"/>
            <a:ext cx="6696744" cy="8002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marL="342900" indent="-342900" algn="just">
              <a:defRPr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algn="ctr"/>
            <a:r>
              <a:rPr dirty="0" smtClean="0">
                <a:solidFill>
                  <a:srgbClr val="002060"/>
                </a:solidFill>
              </a:rPr>
              <a:t> </a:t>
            </a:r>
            <a:r>
              <a:rPr lang="ru-RU" sz="2800" dirty="0">
                <a:solidFill>
                  <a:schemeClr val="tx1"/>
                </a:solidFill>
              </a:rPr>
              <a:t>Реестр лучших практик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algn="ctr"/>
            <a:endParaRPr lang="ru-RU" b="1" dirty="0" smtClean="0"/>
          </a:p>
        </p:txBody>
      </p:sp>
      <p:sp>
        <p:nvSpPr>
          <p:cNvPr id="16" name="Shape 128"/>
          <p:cNvSpPr/>
          <p:nvPr/>
        </p:nvSpPr>
        <p:spPr>
          <a:xfrm>
            <a:off x="179512" y="558417"/>
            <a:ext cx="8640960" cy="524948"/>
          </a:xfrm>
          <a:prstGeom prst="roundRect">
            <a:avLst>
              <a:gd name="adj" fmla="val 10798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/>
          <a:lstStyle>
            <a:lvl1pPr algn="ctr">
              <a:defRPr sz="1500" b="1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>
              <a:defRPr sz="1300" b="1">
                <a:latin typeface="Tahoma"/>
                <a:ea typeface="Tahoma"/>
                <a:cs typeface="Tahoma"/>
                <a:sym typeface="Tahoma"/>
              </a:defRPr>
            </a:pPr>
            <a:r>
              <a:rPr lang="ru-RU" sz="1600" dirty="0" smtClean="0"/>
              <a:t>Информационный ресурс, включающий в себя наиболее эффективные механизмы реализации норм законодательства</a:t>
            </a:r>
            <a:endParaRPr lang="ru-RU" sz="1600" dirty="0"/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86399201"/>
              </p:ext>
            </p:extLst>
          </p:nvPr>
        </p:nvGraphicFramePr>
        <p:xfrm>
          <a:off x="179512" y="1237542"/>
          <a:ext cx="8605463" cy="5702626"/>
        </p:xfrm>
        <a:graphic>
          <a:graphicData uri="http://schemas.openxmlformats.org/drawingml/2006/table">
            <a:tbl>
              <a:tblPr/>
              <a:tblGrid>
                <a:gridCol w="52273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6438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34279">
                  <a:extLst>
                    <a:ext uri="{9D8B030D-6E8A-4147-A177-3AD203B41FA5}">
                      <a16:colId xmlns="" xmlns:a16="http://schemas.microsoft.com/office/drawing/2014/main" val="1694481822"/>
                    </a:ext>
                  </a:extLst>
                </a:gridCol>
              </a:tblGrid>
              <a:tr h="641966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7. Достижение экономии бюджетных средств и эффективности закупок на основе анализа сводного плана-графика закупок</a:t>
                      </a:r>
                      <a:endParaRPr lang="ru-RU" sz="1200" dirty="0" smtClean="0">
                        <a:latin typeface="+mn-lt"/>
                        <a:ea typeface="+mn-ea"/>
                        <a:cs typeface="Times New Roman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 Воронежская область</a:t>
                      </a:r>
                      <a:endParaRPr lang="ru-RU" sz="1200" dirty="0" smtClean="0">
                        <a:latin typeface="+mn-lt"/>
                        <a:ea typeface="+mn-ea"/>
                        <a:cs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201</a:t>
                      </a:r>
                      <a:r>
                        <a:rPr lang="ru-RU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7г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64001716"/>
                  </a:ext>
                </a:extLst>
              </a:tr>
              <a:tr h="641966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8. Мониторинг эффективности закупок товаров, работ, услуг для государственных и муниципальных нужд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г. Севастополь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201</a:t>
                      </a:r>
                      <a:r>
                        <a:rPr lang="ru-RU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7г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708810336"/>
                  </a:ext>
                </a:extLst>
              </a:tr>
              <a:tr h="103317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Times New Roman"/>
                          <a:ea typeface="+mn-ea"/>
                          <a:cs typeface="Times New Roman"/>
                        </a:rPr>
                        <a:t>9</a:t>
                      </a:r>
                      <a:r>
                        <a:rPr lang="ru-RU" sz="1200" dirty="0" smtClean="0">
                          <a:latin typeface="Times New Roman"/>
                          <a:ea typeface="+mn-ea"/>
                          <a:cs typeface="Times New Roman"/>
                        </a:rPr>
                        <a:t>.</a:t>
                      </a:r>
                      <a:r>
                        <a:rPr lang="ru-RU" sz="1200" baseline="0" dirty="0" smtClean="0">
                          <a:latin typeface="Times New Roman"/>
                          <a:ea typeface="+mn-ea"/>
                          <a:cs typeface="Times New Roman"/>
                        </a:rPr>
                        <a:t> </a:t>
                      </a:r>
                      <a:r>
                        <a:rPr lang="ru-RU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Централизация закупок, осуществляемых отдельными видами юридических лиц Иркутской области в соответствии с требования Федерального закона от 18 июля 2011 года № 223-ФЗ «О закупках товаров, работ, услуг отдельными видами юридических лиц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endParaRPr lang="ru-RU" sz="12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cap="none" spc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Иркутская область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cap="none" spc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201</a:t>
                      </a:r>
                      <a:r>
                        <a:rPr lang="ru-RU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7г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216068869"/>
                  </a:ext>
                </a:extLst>
              </a:tr>
              <a:tr h="3754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10. Система управления общественными финансами в сфере закупок Волгоградской области</a:t>
                      </a:r>
                      <a:endParaRPr lang="ru-RU" sz="12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  Волгоградская область </a:t>
                      </a:r>
                      <a:endParaRPr lang="ru-RU" sz="12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201</a:t>
                      </a:r>
                      <a:r>
                        <a:rPr lang="ru-RU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7г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54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11. Централизация повышения квалификации кадров в контрактной системе города Челябинска</a:t>
                      </a: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0488" indent="-90488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  Челябинская область </a:t>
                      </a:r>
                    </a:p>
                    <a:p>
                      <a:pPr marL="90488" indent="-90488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</a:txBody>
                  <a:tcPr marL="56795" marR="5679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0488" marR="0" indent="-90488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201</a:t>
                      </a:r>
                      <a:r>
                        <a:rPr lang="ru-RU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7г</a:t>
                      </a:r>
                    </a:p>
                    <a:p>
                      <a:pPr marL="90488" indent="-90488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</a:txBody>
                  <a:tcPr marL="56795" marR="5679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7109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12. Типовая форма описания используемых товаров и типовая инструкция по заполнению заявки – залог прозрачности условий закупки строительных работ</a:t>
                      </a: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04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Ульяновская область</a:t>
                      </a:r>
                      <a:endParaRPr lang="ru-RU" sz="12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0488" marR="0" indent="-90488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201</a:t>
                      </a:r>
                      <a:r>
                        <a:rPr lang="ru-RU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7г</a:t>
                      </a:r>
                    </a:p>
                    <a:p>
                      <a:pPr marL="90488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419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13. Система рейтинговой оценки закупочной деятельности государственных заказчиков Воронежской области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endParaRPr lang="ru-RU" sz="12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04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Воронежская область</a:t>
                      </a:r>
                      <a:endParaRPr lang="ru-RU" sz="12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0488" marR="0" indent="-90488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201</a:t>
                      </a:r>
                      <a:r>
                        <a:rPr lang="ru-RU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7г</a:t>
                      </a:r>
                    </a:p>
                    <a:p>
                      <a:pPr marL="90488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54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14. Специализированный склад  для обеспечения учреждений бюджетной сферы продуктами питания</a:t>
                      </a:r>
                      <a:endParaRPr lang="ru-RU" sz="12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04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Вологодская область</a:t>
                      </a:r>
                      <a:endParaRPr lang="ru-RU" sz="12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0488" marR="0" indent="-90488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201</a:t>
                      </a:r>
                      <a:r>
                        <a:rPr lang="ru-RU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7г</a:t>
                      </a:r>
                    </a:p>
                    <a:p>
                      <a:pPr marL="90488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3639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0488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0488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42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endParaRPr lang="ru-RU" sz="1200" b="0" i="0" u="none" strike="noStrike" cap="none" spc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0488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0488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77050434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24"/>
          <p:cNvSpPr/>
          <p:nvPr/>
        </p:nvSpPr>
        <p:spPr>
          <a:xfrm>
            <a:off x="1151620" y="36493"/>
            <a:ext cx="6696744" cy="8002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marL="342900" indent="-342900" algn="just">
              <a:defRPr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algn="ctr"/>
            <a:r>
              <a:rPr dirty="0" smtClean="0">
                <a:solidFill>
                  <a:srgbClr val="002060"/>
                </a:solidFill>
              </a:rPr>
              <a:t> </a:t>
            </a:r>
            <a:r>
              <a:rPr lang="ru-RU" sz="2800" dirty="0">
                <a:solidFill>
                  <a:schemeClr val="tx1"/>
                </a:solidFill>
              </a:rPr>
              <a:t>Реестр лучших практик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algn="ctr"/>
            <a:endParaRPr lang="ru-RU" b="1" dirty="0" smtClean="0"/>
          </a:p>
        </p:txBody>
      </p:sp>
      <p:sp>
        <p:nvSpPr>
          <p:cNvPr id="16" name="Shape 128"/>
          <p:cNvSpPr/>
          <p:nvPr/>
        </p:nvSpPr>
        <p:spPr>
          <a:xfrm>
            <a:off x="179512" y="558417"/>
            <a:ext cx="8640960" cy="524948"/>
          </a:xfrm>
          <a:prstGeom prst="roundRect">
            <a:avLst>
              <a:gd name="adj" fmla="val 10798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/>
          <a:lstStyle>
            <a:lvl1pPr algn="ctr">
              <a:defRPr sz="1500" b="1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>
              <a:defRPr sz="1300" b="1">
                <a:latin typeface="Tahoma"/>
                <a:ea typeface="Tahoma"/>
                <a:cs typeface="Tahoma"/>
                <a:sym typeface="Tahoma"/>
              </a:defRPr>
            </a:pPr>
            <a:r>
              <a:rPr lang="ru-RU" sz="1600" dirty="0" smtClean="0"/>
              <a:t>Информационный ресурс, включающий в себя наиболее эффективные механизмы реализации норм законодательства</a:t>
            </a:r>
            <a:endParaRPr lang="ru-RU" sz="1600" dirty="0"/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86399201"/>
              </p:ext>
            </p:extLst>
          </p:nvPr>
        </p:nvGraphicFramePr>
        <p:xfrm>
          <a:off x="209862" y="1828800"/>
          <a:ext cx="8575113" cy="2606532"/>
        </p:xfrm>
        <a:graphic>
          <a:graphicData uri="http://schemas.openxmlformats.org/drawingml/2006/table">
            <a:tbl>
              <a:tblPr/>
              <a:tblGrid>
                <a:gridCol w="51970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6438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34279">
                  <a:extLst>
                    <a:ext uri="{9D8B030D-6E8A-4147-A177-3AD203B41FA5}">
                      <a16:colId xmlns="" xmlns:a16="http://schemas.microsoft.com/office/drawing/2014/main" val="1694481822"/>
                    </a:ext>
                  </a:extLst>
                </a:gridCol>
              </a:tblGrid>
              <a:tr h="641966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15. </a:t>
                      </a:r>
                      <a:r>
                        <a:rPr lang="ru-RU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Calibri"/>
                        </a:rPr>
                        <a:t>Централизация закупок на основе организации всего закупочного цикла в уполномоченном учреждении</a:t>
                      </a:r>
                      <a:endParaRPr lang="ru-RU" sz="1200" i="0" dirty="0" smtClean="0">
                        <a:latin typeface="+mn-lt"/>
                        <a:ea typeface="+mn-ea"/>
                        <a:cs typeface="Times New Roman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i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Новосибирская область</a:t>
                      </a:r>
                      <a:endParaRPr lang="ru-RU" sz="1200" i="0" dirty="0" smtClean="0">
                        <a:latin typeface="+mn-lt"/>
                        <a:ea typeface="+mn-ea"/>
                        <a:cs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1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201</a:t>
                      </a:r>
                      <a:r>
                        <a:rPr lang="ru-RU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8г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64001716"/>
                  </a:ext>
                </a:extLst>
              </a:tr>
              <a:tr h="641966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16. </a:t>
                      </a:r>
                      <a:r>
                        <a:rPr lang="ru-RU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Calibri"/>
                        </a:rPr>
                        <a:t>Создание интерактивной карты закупок Новосибирской области</a:t>
                      </a: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Новосибирская область</a:t>
                      </a:r>
                      <a:endParaRPr lang="ru-RU" sz="12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201</a:t>
                      </a:r>
                      <a:r>
                        <a:rPr lang="ru-RU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8г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708810336"/>
                  </a:ext>
                </a:extLst>
              </a:tr>
              <a:tr h="103317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/>
                          <a:ea typeface="+mn-ea"/>
                          <a:cs typeface="Times New Roman"/>
                        </a:rPr>
                        <a:t>17.</a:t>
                      </a:r>
                      <a:r>
                        <a:rPr lang="ru-RU" sz="1200" baseline="0" dirty="0" smtClean="0">
                          <a:latin typeface="Times New Roman"/>
                          <a:ea typeface="+mn-ea"/>
                          <a:cs typeface="Times New Roman"/>
                        </a:rPr>
                        <a:t> </a:t>
                      </a:r>
                      <a:r>
                        <a:rPr lang="ru-RU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Calibri"/>
                        </a:rPr>
                        <a:t>Подписание в электронном виде соглашений о проведении совместных аукционов и конкурсов</a:t>
                      </a:r>
                      <a:endParaRPr lang="ru-RU" sz="1200" b="0" i="0" u="none" strike="noStrike" cap="none" spc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endParaRPr lang="ru-RU" sz="12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cap="none" spc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Рязанская область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cap="none" spc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201</a:t>
                      </a:r>
                      <a:r>
                        <a:rPr lang="ru-RU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8г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216068869"/>
                  </a:ext>
                </a:extLst>
              </a:tr>
              <a:tr h="2242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endParaRPr lang="ru-RU" sz="1200" b="0" i="0" u="none" strike="noStrike" cap="none" spc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0488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0488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77050434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/>
          </p:cNvSpPr>
          <p:nvPr>
            <p:ph type="body" sz="quarter" idx="4294967295"/>
          </p:nvPr>
        </p:nvSpPr>
        <p:spPr>
          <a:xfrm>
            <a:off x="192211" y="91271"/>
            <a:ext cx="6794998" cy="78711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SzTx/>
              <a:buFontTx/>
              <a:buNone/>
              <a:defRPr sz="1800">
                <a:latin typeface="Tahoma"/>
                <a:ea typeface="Tahoma"/>
                <a:cs typeface="Tahoma"/>
                <a:sym typeface="Tahoma"/>
              </a:defRPr>
            </a:pPr>
            <a:r>
              <a:rPr sz="2000" dirty="0"/>
              <a:t>Гильдия отечественных закупщиков и </a:t>
            </a:r>
            <a:r>
              <a:rPr sz="2000" dirty="0" err="1"/>
              <a:t>специалистов</a:t>
            </a:r>
            <a:r>
              <a:rPr sz="2000" dirty="0"/>
              <a:t> </a:t>
            </a:r>
            <a:endParaRPr lang="en-US" sz="2000" dirty="0" smtClean="0"/>
          </a:p>
          <a:p>
            <a:pPr marL="0" indent="0" algn="ctr">
              <a:spcBef>
                <a:spcPts val="0"/>
              </a:spcBef>
              <a:buSzTx/>
              <a:buFontTx/>
              <a:buNone/>
              <a:defRPr sz="1800">
                <a:latin typeface="Tahoma"/>
                <a:ea typeface="Tahoma"/>
                <a:cs typeface="Tahoma"/>
                <a:sym typeface="Tahoma"/>
              </a:defRPr>
            </a:pPr>
            <a:r>
              <a:rPr sz="2000" dirty="0" err="1" smtClean="0"/>
              <a:t>по</a:t>
            </a:r>
            <a:r>
              <a:rPr sz="2000" dirty="0" smtClean="0"/>
              <a:t> </a:t>
            </a:r>
            <a:r>
              <a:rPr sz="2000" dirty="0"/>
              <a:t>закупкам и продажам</a:t>
            </a:r>
          </a:p>
        </p:txBody>
      </p:sp>
      <p:sp>
        <p:nvSpPr>
          <p:cNvPr id="117" name="Shape 117"/>
          <p:cNvSpPr/>
          <p:nvPr/>
        </p:nvSpPr>
        <p:spPr>
          <a:xfrm>
            <a:off x="2501478" y="1077884"/>
            <a:ext cx="2459386" cy="621288"/>
          </a:xfrm>
          <a:prstGeom prst="roundRect">
            <a:avLst>
              <a:gd name="adj" fmla="val 10798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/>
          <a:lstStyle>
            <a:lvl1pPr algn="ctr">
              <a:defRPr sz="1500" b="1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Гильдия</a:t>
            </a:r>
          </a:p>
        </p:txBody>
      </p:sp>
      <p:sp>
        <p:nvSpPr>
          <p:cNvPr id="118" name="Shape 118"/>
          <p:cNvSpPr/>
          <p:nvPr/>
        </p:nvSpPr>
        <p:spPr>
          <a:xfrm>
            <a:off x="825078" y="2298724"/>
            <a:ext cx="2459386" cy="621288"/>
          </a:xfrm>
          <a:prstGeom prst="roundRect">
            <a:avLst>
              <a:gd name="adj" fmla="val 10798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/>
          <a:lstStyle>
            <a:lvl1pPr algn="ctr">
              <a:defRPr sz="12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rPr dirty="0" smtClean="0"/>
              <a:t>5</a:t>
            </a:r>
            <a:r>
              <a:rPr lang="ru-RU" dirty="0" smtClean="0"/>
              <a:t>9</a:t>
            </a:r>
            <a:r>
              <a:rPr dirty="0" smtClean="0"/>
              <a:t> </a:t>
            </a:r>
            <a:r>
              <a:rPr dirty="0" err="1"/>
              <a:t>региональных</a:t>
            </a:r>
            <a:r>
              <a:rPr dirty="0"/>
              <a:t> </a:t>
            </a:r>
            <a:r>
              <a:rPr dirty="0" err="1"/>
              <a:t>отделений</a:t>
            </a:r>
            <a:endParaRPr dirty="0"/>
          </a:p>
        </p:txBody>
      </p:sp>
      <p:sp>
        <p:nvSpPr>
          <p:cNvPr id="119" name="Shape 119"/>
          <p:cNvSpPr/>
          <p:nvPr/>
        </p:nvSpPr>
        <p:spPr>
          <a:xfrm>
            <a:off x="4127078" y="2298724"/>
            <a:ext cx="2459386" cy="621288"/>
          </a:xfrm>
          <a:prstGeom prst="roundRect">
            <a:avLst>
              <a:gd name="adj" fmla="val 10798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/>
          <a:lstStyle>
            <a:lvl1pPr algn="ctr">
              <a:defRPr sz="12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rPr dirty="0" smtClean="0"/>
              <a:t>6</a:t>
            </a:r>
            <a:r>
              <a:rPr lang="en-US" dirty="0" smtClean="0"/>
              <a:t>8</a:t>
            </a:r>
            <a:r>
              <a:rPr dirty="0" smtClean="0"/>
              <a:t> </a:t>
            </a:r>
            <a:r>
              <a:rPr dirty="0" err="1"/>
              <a:t>регионов</a:t>
            </a:r>
            <a:r>
              <a:rPr dirty="0"/>
              <a:t> в </a:t>
            </a:r>
            <a:r>
              <a:rPr dirty="0" err="1"/>
              <a:t>Экспертном</a:t>
            </a:r>
            <a:r>
              <a:rPr dirty="0"/>
              <a:t> </a:t>
            </a:r>
            <a:r>
              <a:rPr dirty="0" err="1"/>
              <a:t>совете</a:t>
            </a:r>
            <a:endParaRPr dirty="0"/>
          </a:p>
        </p:txBody>
      </p:sp>
      <p:sp>
        <p:nvSpPr>
          <p:cNvPr id="120" name="Shape 120"/>
          <p:cNvSpPr/>
          <p:nvPr/>
        </p:nvSpPr>
        <p:spPr>
          <a:xfrm>
            <a:off x="1303568" y="5650230"/>
            <a:ext cx="3161666" cy="2692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12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Карта регионов представленных в Гильдии</a:t>
            </a:r>
          </a:p>
        </p:txBody>
      </p:sp>
      <p:pic>
        <p:nvPicPr>
          <p:cNvPr id="121" name="image2.png" descr="C:\Users\zakevosyan.a\Downloads\image004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317280" y="3308846"/>
            <a:ext cx="4827781" cy="2250203"/>
          </a:xfrm>
          <a:prstGeom prst="rect">
            <a:avLst/>
          </a:prstGeom>
          <a:ln w="25400">
            <a:solidFill>
              <a:srgbClr val="DDDDDD"/>
            </a:solidFill>
            <a:miter lim="400000"/>
          </a:ln>
        </p:spPr>
      </p:pic>
      <p:sp>
        <p:nvSpPr>
          <p:cNvPr id="122" name="Shape 122"/>
          <p:cNvSpPr/>
          <p:nvPr/>
        </p:nvSpPr>
        <p:spPr>
          <a:xfrm>
            <a:off x="4221013" y="1800807"/>
            <a:ext cx="405261" cy="405261"/>
          </a:xfrm>
          <a:prstGeom prst="line">
            <a:avLst/>
          </a:prstGeom>
          <a:ln w="25400">
            <a:solidFill>
              <a:srgbClr val="535353"/>
            </a:solidFill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23" name="Shape 123"/>
          <p:cNvSpPr/>
          <p:nvPr/>
        </p:nvSpPr>
        <p:spPr>
          <a:xfrm flipH="1">
            <a:off x="2847230" y="1800807"/>
            <a:ext cx="405261" cy="405261"/>
          </a:xfrm>
          <a:prstGeom prst="line">
            <a:avLst/>
          </a:prstGeom>
          <a:ln w="25400">
            <a:solidFill>
              <a:srgbClr val="535353"/>
            </a:solidFill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24" name="Shape 124"/>
          <p:cNvSpPr/>
          <p:nvPr/>
        </p:nvSpPr>
        <p:spPr>
          <a:xfrm>
            <a:off x="2529162" y="6124951"/>
            <a:ext cx="2838275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 marL="342900" indent="-342900" algn="just">
              <a:defRPr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rPr dirty="0" err="1"/>
              <a:t>Представлено</a:t>
            </a:r>
            <a:r>
              <a:rPr dirty="0"/>
              <a:t> </a:t>
            </a:r>
            <a:r>
              <a:rPr dirty="0" smtClean="0"/>
              <a:t>7</a:t>
            </a:r>
            <a:r>
              <a:rPr lang="ru-RU" dirty="0"/>
              <a:t>3</a:t>
            </a:r>
            <a:r>
              <a:rPr dirty="0" smtClean="0"/>
              <a:t> </a:t>
            </a:r>
            <a:r>
              <a:rPr dirty="0" err="1"/>
              <a:t>региона</a:t>
            </a:r>
            <a:endParaRPr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Public\Documents\ЛЕНА\ГОСЗАКАЗ 2017\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430739"/>
            <a:ext cx="4032448" cy="2347866"/>
          </a:xfrm>
          <a:prstGeom prst="rect">
            <a:avLst/>
          </a:prstGeom>
          <a:noFill/>
        </p:spPr>
      </p:pic>
      <p:pic>
        <p:nvPicPr>
          <p:cNvPr id="1026" name="Picture 2" descr="C:\Users\Public\Documents\ЛЕНА\ГОСЗАКАЗ 2017\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63988" y="2430739"/>
            <a:ext cx="3960440" cy="2160240"/>
          </a:xfrm>
          <a:prstGeom prst="rect">
            <a:avLst/>
          </a:prstGeom>
          <a:noFill/>
        </p:spPr>
      </p:pic>
      <p:sp>
        <p:nvSpPr>
          <p:cNvPr id="6" name="Shape 124"/>
          <p:cNvSpPr/>
          <p:nvPr/>
        </p:nvSpPr>
        <p:spPr>
          <a:xfrm>
            <a:off x="1259632" y="0"/>
            <a:ext cx="6696744" cy="8002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marL="342900" indent="-342900" algn="just">
              <a:defRPr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algn="ctr"/>
            <a:r>
              <a:rPr dirty="0" smtClean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Основная цель Гильдии</a:t>
            </a:r>
          </a:p>
          <a:p>
            <a:pPr algn="ctr"/>
            <a:endParaRPr lang="ru-RU" b="1" dirty="0" smtClean="0"/>
          </a:p>
        </p:txBody>
      </p:sp>
      <p:sp>
        <p:nvSpPr>
          <p:cNvPr id="7" name="Shape 134"/>
          <p:cNvSpPr/>
          <p:nvPr/>
        </p:nvSpPr>
        <p:spPr>
          <a:xfrm>
            <a:off x="323528" y="575053"/>
            <a:ext cx="8280920" cy="1080120"/>
          </a:xfrm>
          <a:prstGeom prst="roundRect">
            <a:avLst>
              <a:gd name="adj" fmla="val 0"/>
            </a:avLst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/>
          <a:lstStyle>
            <a:lvl1pPr algn="ctr" defTabSz="457200">
              <a:defRPr sz="12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endParaRPr lang="ru-RU" sz="1400" b="1" dirty="0" smtClean="0"/>
          </a:p>
          <a:p>
            <a:r>
              <a:rPr lang="ru-RU" sz="1400" b="1" dirty="0" smtClean="0"/>
              <a:t>Формирование профессионального сообщества и </a:t>
            </a:r>
          </a:p>
          <a:p>
            <a:r>
              <a:rPr lang="ru-RU" sz="1400" b="1" dirty="0" smtClean="0"/>
              <a:t>объединение </a:t>
            </a:r>
            <a:r>
              <a:rPr lang="ru-RU" sz="1400" b="1" dirty="0"/>
              <a:t>закупщиков и специалистов в сфере закупок для государственных, </a:t>
            </a:r>
            <a:r>
              <a:rPr lang="ru-RU" sz="1400" b="1" dirty="0" smtClean="0"/>
              <a:t>муниципальных </a:t>
            </a:r>
            <a:r>
              <a:rPr lang="ru-RU" sz="1400" b="1" dirty="0"/>
              <a:t>нужд, </a:t>
            </a:r>
            <a:r>
              <a:rPr lang="ru-RU" sz="1400" b="1" dirty="0" smtClean="0"/>
              <a:t>для </a:t>
            </a:r>
            <a:r>
              <a:rPr lang="ru-RU" sz="1400" b="1" dirty="0"/>
              <a:t>содействия их профессиональной деятельности, консолидации усилий по защите их прав и законных интересов</a:t>
            </a:r>
          </a:p>
          <a:p>
            <a:endParaRPr lang="ru-RU" sz="2000" b="1" dirty="0"/>
          </a:p>
        </p:txBody>
      </p:sp>
      <p:sp>
        <p:nvSpPr>
          <p:cNvPr id="11" name="Shape 134"/>
          <p:cNvSpPr/>
          <p:nvPr/>
        </p:nvSpPr>
        <p:spPr>
          <a:xfrm>
            <a:off x="4463988" y="4847277"/>
            <a:ext cx="3960440" cy="928991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/>
          <a:lstStyle>
            <a:lvl1pPr algn="ctr" defTabSz="457200">
              <a:defRPr sz="12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rPr lang="ru-RU" sz="1800" b="1" dirty="0" smtClean="0"/>
              <a:t>Предложения по внесению изменений в законодательство</a:t>
            </a:r>
            <a:endParaRPr sz="1800" b="1" dirty="0"/>
          </a:p>
        </p:txBody>
      </p:sp>
      <p:sp>
        <p:nvSpPr>
          <p:cNvPr id="13" name="Shape 134"/>
          <p:cNvSpPr/>
          <p:nvPr/>
        </p:nvSpPr>
        <p:spPr>
          <a:xfrm>
            <a:off x="323528" y="5811373"/>
            <a:ext cx="4032448" cy="928991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/>
          <a:lstStyle>
            <a:lvl1pPr algn="ctr" defTabSz="457200">
              <a:defRPr sz="12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rPr lang="ru-RU" sz="1800" b="1" dirty="0" smtClean="0"/>
              <a:t>Реестр лучших практик</a:t>
            </a:r>
            <a:endParaRPr sz="18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23528" y="1713994"/>
            <a:ext cx="40324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Обмен  опытом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463988" y="1713994"/>
            <a:ext cx="39604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Совершенствование законодательства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0" name="Shape 134"/>
          <p:cNvSpPr/>
          <p:nvPr/>
        </p:nvSpPr>
        <p:spPr>
          <a:xfrm>
            <a:off x="323528" y="4818488"/>
            <a:ext cx="4032448" cy="928991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/>
          <a:lstStyle>
            <a:lvl1pPr algn="ctr" defTabSz="457200">
              <a:defRPr sz="12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rPr lang="ru-RU" sz="1800" b="1" dirty="0"/>
              <a:t>Рейтинг эффективности и прозрачности закупочных систем регионов РФ</a:t>
            </a:r>
          </a:p>
        </p:txBody>
      </p:sp>
    </p:spTree>
    <p:extLst>
      <p:ext uri="{BB962C8B-B14F-4D97-AF65-F5344CB8AC3E}">
        <p14:creationId xmlns="" xmlns:p14="http://schemas.microsoft.com/office/powerpoint/2010/main" val="136060202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>
            <a:spLocks noGrp="1"/>
          </p:cNvSpPr>
          <p:nvPr>
            <p:ph type="body" sz="quarter" idx="4294967295"/>
          </p:nvPr>
        </p:nvSpPr>
        <p:spPr>
          <a:xfrm>
            <a:off x="850233" y="93090"/>
            <a:ext cx="6599685" cy="787110"/>
          </a:xfrm>
          <a:prstGeom prst="rect">
            <a:avLst/>
          </a:prstGeom>
        </p:spPr>
        <p:txBody>
          <a:bodyPr/>
          <a:lstStyle>
            <a:lvl1pPr marL="0" indent="0" defTabSz="457200">
              <a:spcBef>
                <a:spcPts val="0"/>
              </a:spcBef>
              <a:buSzTx/>
              <a:buFontTx/>
              <a:buNone/>
              <a:defRPr sz="20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algn="ctr"/>
            <a:r>
              <a:rPr lang="ru-RU" dirty="0" smtClean="0"/>
              <a:t>Рейтинг эффективности и прозрачности закупочных систем регионов РФ</a:t>
            </a:r>
            <a:endParaRPr dirty="0"/>
          </a:p>
        </p:txBody>
      </p:sp>
      <p:sp>
        <p:nvSpPr>
          <p:cNvPr id="170" name="Shape 170"/>
          <p:cNvSpPr/>
          <p:nvPr/>
        </p:nvSpPr>
        <p:spPr>
          <a:xfrm>
            <a:off x="3314254" y="3106294"/>
            <a:ext cx="1722349" cy="6924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300" b="1">
                <a:latin typeface="Tahoma"/>
                <a:ea typeface="Tahoma"/>
                <a:cs typeface="Tahoma"/>
                <a:sym typeface="Tahoma"/>
              </a:defRPr>
            </a:pPr>
            <a:r>
              <a:rPr lang="ru-RU" dirty="0" smtClean="0"/>
              <a:t>117</a:t>
            </a:r>
            <a:r>
              <a:rPr dirty="0" smtClean="0"/>
              <a:t> </a:t>
            </a:r>
            <a:r>
              <a:rPr dirty="0" err="1"/>
              <a:t>критериев</a:t>
            </a:r>
            <a:endParaRPr dirty="0"/>
          </a:p>
          <a:p>
            <a:pPr algn="ctr">
              <a:defRPr sz="1300" b="1">
                <a:latin typeface="Tahoma"/>
                <a:ea typeface="Tahoma"/>
                <a:cs typeface="Tahoma"/>
                <a:sym typeface="Tahoma"/>
              </a:defRPr>
            </a:pPr>
            <a:r>
              <a:rPr lang="ru-RU" dirty="0" smtClean="0"/>
              <a:t>117</a:t>
            </a:r>
            <a:r>
              <a:rPr dirty="0" smtClean="0"/>
              <a:t> </a:t>
            </a:r>
            <a:r>
              <a:rPr dirty="0" err="1"/>
              <a:t>методик</a:t>
            </a:r>
            <a:r>
              <a:rPr dirty="0"/>
              <a:t> </a:t>
            </a:r>
            <a:r>
              <a:rPr dirty="0" err="1"/>
              <a:t>расчета</a:t>
            </a:r>
            <a:endParaRPr dirty="0"/>
          </a:p>
        </p:txBody>
      </p:sp>
      <p:sp>
        <p:nvSpPr>
          <p:cNvPr id="172" name="Shape 172"/>
          <p:cNvSpPr/>
          <p:nvPr/>
        </p:nvSpPr>
        <p:spPr>
          <a:xfrm>
            <a:off x="938850" y="4174826"/>
            <a:ext cx="6473159" cy="1279632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12700">
            <a:solidFill>
              <a:schemeClr val="accent2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/>
          <a:lstStyle/>
          <a:p>
            <a:pPr algn="ctr">
              <a:defRPr sz="1200" b="1">
                <a:latin typeface="Tahoma"/>
                <a:ea typeface="Tahoma"/>
                <a:cs typeface="Tahoma"/>
                <a:sym typeface="Tahoma"/>
              </a:defRPr>
            </a:pPr>
            <a:endParaRPr lang="ru-RU" dirty="0" smtClean="0"/>
          </a:p>
          <a:p>
            <a:pPr algn="ctr">
              <a:defRPr sz="1200" b="1">
                <a:latin typeface="Tahoma"/>
                <a:ea typeface="Tahoma"/>
                <a:cs typeface="Tahoma"/>
                <a:sym typeface="Tahoma"/>
              </a:defRPr>
            </a:pPr>
            <a:r>
              <a:rPr dirty="0" smtClean="0"/>
              <a:t>4</a:t>
            </a:r>
            <a:r>
              <a:rPr lang="en-US" dirty="0" smtClean="0"/>
              <a:t>0</a:t>
            </a:r>
            <a:r>
              <a:rPr dirty="0" smtClean="0"/>
              <a:t> </a:t>
            </a:r>
            <a:r>
              <a:rPr dirty="0" err="1"/>
              <a:t>регионов</a:t>
            </a:r>
            <a:r>
              <a:rPr dirty="0"/>
              <a:t> </a:t>
            </a:r>
            <a:r>
              <a:rPr lang="ru-RU" dirty="0" smtClean="0"/>
              <a:t>принимал</a:t>
            </a:r>
            <a:r>
              <a:rPr dirty="0" smtClean="0"/>
              <a:t>и </a:t>
            </a:r>
            <a:r>
              <a:rPr dirty="0" err="1"/>
              <a:t>участие</a:t>
            </a:r>
            <a:r>
              <a:rPr dirty="0"/>
              <a:t> в </a:t>
            </a:r>
            <a:r>
              <a:rPr dirty="0" err="1"/>
              <a:t>Рейтинге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2016 </a:t>
            </a:r>
            <a:r>
              <a:rPr dirty="0" err="1" smtClean="0"/>
              <a:t>год</a:t>
            </a:r>
            <a:endParaRPr lang="ru-RU" dirty="0" smtClean="0"/>
          </a:p>
          <a:p>
            <a:pPr algn="ctr">
              <a:defRPr sz="1200" b="1">
                <a:latin typeface="Tahoma"/>
                <a:ea typeface="Tahoma"/>
                <a:cs typeface="Tahoma"/>
                <a:sym typeface="Tahoma"/>
              </a:defRPr>
            </a:pPr>
            <a:endParaRPr lang="en-US" dirty="0" smtClean="0"/>
          </a:p>
          <a:p>
            <a:pPr algn="ctr">
              <a:defRPr sz="1200" b="1">
                <a:latin typeface="Tahoma"/>
                <a:ea typeface="Tahoma"/>
                <a:cs typeface="Tahoma"/>
                <a:sym typeface="Tahoma"/>
              </a:defRPr>
            </a:pPr>
            <a:r>
              <a:rPr lang="ru-RU" dirty="0" smtClean="0"/>
              <a:t>4</a:t>
            </a:r>
            <a:r>
              <a:rPr lang="en-US" dirty="0" smtClean="0"/>
              <a:t>6</a:t>
            </a:r>
            <a:r>
              <a:rPr lang="ru-RU" dirty="0" smtClean="0"/>
              <a:t> </a:t>
            </a:r>
            <a:r>
              <a:rPr lang="ru-RU" dirty="0"/>
              <a:t>регионов принимали участие в Рейтинге за </a:t>
            </a:r>
            <a:r>
              <a:rPr lang="ru-RU" dirty="0" smtClean="0"/>
              <a:t>201</a:t>
            </a:r>
            <a:r>
              <a:rPr lang="en-US" dirty="0" smtClean="0"/>
              <a:t>7</a:t>
            </a:r>
            <a:r>
              <a:rPr lang="ru-RU" dirty="0" smtClean="0"/>
              <a:t> </a:t>
            </a:r>
            <a:r>
              <a:rPr lang="ru-RU" dirty="0"/>
              <a:t>год</a:t>
            </a:r>
          </a:p>
          <a:p>
            <a:pPr algn="ctr">
              <a:defRPr sz="1200" b="1">
                <a:latin typeface="Tahoma"/>
                <a:ea typeface="Tahoma"/>
                <a:cs typeface="Tahoma"/>
                <a:sym typeface="Tahoma"/>
              </a:defRPr>
            </a:pPr>
            <a:endParaRPr dirty="0"/>
          </a:p>
        </p:txBody>
      </p:sp>
      <p:sp>
        <p:nvSpPr>
          <p:cNvPr id="7" name="Shape 118"/>
          <p:cNvSpPr/>
          <p:nvPr/>
        </p:nvSpPr>
        <p:spPr>
          <a:xfrm>
            <a:off x="938850" y="1388238"/>
            <a:ext cx="2719629" cy="621288"/>
          </a:xfrm>
          <a:prstGeom prst="roundRect">
            <a:avLst>
              <a:gd name="adj" fmla="val 10798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/>
          <a:lstStyle>
            <a:lvl1pPr algn="ctr">
              <a:defRPr sz="12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>
              <a:defRPr sz="1300" b="1">
                <a:latin typeface="Tahoma"/>
                <a:ea typeface="Tahoma"/>
                <a:cs typeface="Tahoma"/>
                <a:sym typeface="Tahoma"/>
              </a:defRPr>
            </a:pPr>
            <a:r>
              <a:rPr lang="ru-RU" dirty="0" smtClean="0"/>
              <a:t>Государственные закупки</a:t>
            </a:r>
            <a:endParaRPr lang="ru-RU" dirty="0"/>
          </a:p>
        </p:txBody>
      </p:sp>
      <p:sp>
        <p:nvSpPr>
          <p:cNvPr id="8" name="Shape 118"/>
          <p:cNvSpPr/>
          <p:nvPr/>
        </p:nvSpPr>
        <p:spPr>
          <a:xfrm>
            <a:off x="4730289" y="1388238"/>
            <a:ext cx="2719629" cy="621288"/>
          </a:xfrm>
          <a:prstGeom prst="roundRect">
            <a:avLst>
              <a:gd name="adj" fmla="val 10798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/>
          <a:lstStyle>
            <a:lvl1pPr algn="ctr">
              <a:defRPr sz="12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>
              <a:defRPr sz="1300" b="1">
                <a:latin typeface="Tahoma"/>
                <a:ea typeface="Tahoma"/>
                <a:cs typeface="Tahoma"/>
                <a:sym typeface="Tahoma"/>
              </a:defRPr>
            </a:pPr>
            <a:r>
              <a:rPr lang="ru-RU" dirty="0" smtClean="0"/>
              <a:t>Муниципальные закупки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938850" y="2445421"/>
            <a:ext cx="2643809" cy="519348"/>
          </a:xfrm>
          <a:prstGeom prst="ellipse">
            <a:avLst/>
          </a:prstGeom>
          <a:solidFill>
            <a:srgbClr val="FFFFFF"/>
          </a:solidFill>
          <a:ln w="25400" cap="flat">
            <a:solidFill>
              <a:schemeClr val="bg2">
                <a:lumMod val="75000"/>
              </a:scheme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ctr"/>
            <a:r>
              <a:rPr lang="ru-RU" dirty="0" smtClean="0"/>
              <a:t>8 показателей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4768200" y="2445421"/>
            <a:ext cx="2643809" cy="519348"/>
          </a:xfrm>
          <a:prstGeom prst="ellipse">
            <a:avLst/>
          </a:prstGeom>
          <a:solidFill>
            <a:srgbClr val="FFFFFF"/>
          </a:solidFill>
          <a:ln w="25400" cap="flat">
            <a:solidFill>
              <a:schemeClr val="bg2">
                <a:lumMod val="75000"/>
              </a:scheme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ctr"/>
            <a:r>
              <a:rPr lang="ru-RU" dirty="0" smtClean="0"/>
              <a:t>8 показателей</a:t>
            </a: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>
            <a:spLocks noGrp="1"/>
          </p:cNvSpPr>
          <p:nvPr>
            <p:ph type="body" sz="quarter" idx="4294967295"/>
          </p:nvPr>
        </p:nvSpPr>
        <p:spPr>
          <a:xfrm>
            <a:off x="850233" y="93090"/>
            <a:ext cx="6599685" cy="787110"/>
          </a:xfrm>
          <a:prstGeom prst="rect">
            <a:avLst/>
          </a:prstGeom>
        </p:spPr>
        <p:txBody>
          <a:bodyPr/>
          <a:lstStyle>
            <a:lvl1pPr marL="0" indent="0" defTabSz="457200">
              <a:spcBef>
                <a:spcPts val="0"/>
              </a:spcBef>
              <a:buSzTx/>
              <a:buFontTx/>
              <a:buNone/>
              <a:defRPr sz="20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algn="ctr"/>
            <a:r>
              <a:rPr lang="ru-RU" dirty="0" smtClean="0"/>
              <a:t>Итоги Рейтинга за 2017 финансовый год</a:t>
            </a:r>
            <a:endParaRPr dirty="0"/>
          </a:p>
        </p:txBody>
      </p:sp>
      <p:sp>
        <p:nvSpPr>
          <p:cNvPr id="172" name="Shape 172"/>
          <p:cNvSpPr/>
          <p:nvPr/>
        </p:nvSpPr>
        <p:spPr>
          <a:xfrm>
            <a:off x="450787" y="3133766"/>
            <a:ext cx="1820775" cy="2533250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12700">
            <a:solidFill>
              <a:schemeClr val="accent2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/>
          <a:lstStyle/>
          <a:p>
            <a:r>
              <a:rPr lang="ru-RU" sz="1200" dirty="0"/>
              <a:t>Алтайский </a:t>
            </a:r>
            <a:r>
              <a:rPr lang="ru-RU" sz="1200" dirty="0" smtClean="0"/>
              <a:t>край</a:t>
            </a:r>
            <a:endParaRPr lang="ru-RU" sz="1200" dirty="0"/>
          </a:p>
          <a:p>
            <a:r>
              <a:rPr lang="ru-RU" sz="1200" dirty="0"/>
              <a:t>Амурская </a:t>
            </a:r>
            <a:r>
              <a:rPr lang="ru-RU" sz="1200" dirty="0" smtClean="0"/>
              <a:t>область</a:t>
            </a:r>
          </a:p>
          <a:p>
            <a:r>
              <a:rPr lang="ru-RU" sz="1200" dirty="0"/>
              <a:t>Вологодская </a:t>
            </a:r>
            <a:r>
              <a:rPr lang="ru-RU" sz="1200" dirty="0" smtClean="0"/>
              <a:t>область</a:t>
            </a:r>
          </a:p>
          <a:p>
            <a:r>
              <a:rPr lang="ru-RU" sz="1200" dirty="0"/>
              <a:t>Воронежская </a:t>
            </a:r>
            <a:r>
              <a:rPr lang="ru-RU" sz="1200" dirty="0" smtClean="0"/>
              <a:t>область</a:t>
            </a:r>
          </a:p>
          <a:p>
            <a:r>
              <a:rPr lang="ru-RU" sz="1200" dirty="0"/>
              <a:t>Иркутская </a:t>
            </a:r>
            <a:r>
              <a:rPr lang="ru-RU" sz="1200" dirty="0" smtClean="0"/>
              <a:t>область</a:t>
            </a:r>
          </a:p>
          <a:p>
            <a:r>
              <a:rPr lang="ru-RU" sz="1200" dirty="0"/>
              <a:t>Калужская </a:t>
            </a:r>
            <a:r>
              <a:rPr lang="ru-RU" sz="1200" dirty="0" smtClean="0"/>
              <a:t>область</a:t>
            </a:r>
          </a:p>
          <a:p>
            <a:r>
              <a:rPr lang="ru-RU" sz="1200" dirty="0"/>
              <a:t>Камчатский </a:t>
            </a:r>
            <a:r>
              <a:rPr lang="ru-RU" sz="1200" dirty="0" smtClean="0"/>
              <a:t>край</a:t>
            </a:r>
          </a:p>
          <a:p>
            <a:r>
              <a:rPr lang="ru-RU" sz="1200" dirty="0"/>
              <a:t>Кемеровская </a:t>
            </a:r>
            <a:r>
              <a:rPr lang="ru-RU" sz="1200" dirty="0" smtClean="0"/>
              <a:t>область</a:t>
            </a:r>
          </a:p>
          <a:p>
            <a:r>
              <a:rPr lang="ru-RU" sz="1200" dirty="0"/>
              <a:t>Костромская </a:t>
            </a:r>
            <a:r>
              <a:rPr lang="ru-RU" sz="1200" dirty="0" smtClean="0"/>
              <a:t>область</a:t>
            </a:r>
          </a:p>
          <a:p>
            <a:r>
              <a:rPr lang="ru-RU" sz="1200" dirty="0"/>
              <a:t>Московская </a:t>
            </a:r>
            <a:r>
              <a:rPr lang="ru-RU" sz="1200" dirty="0" smtClean="0"/>
              <a:t>область</a:t>
            </a:r>
          </a:p>
          <a:p>
            <a:r>
              <a:rPr lang="ru-RU" sz="1200" dirty="0"/>
              <a:t>Нижегородская </a:t>
            </a:r>
            <a:r>
              <a:rPr lang="ru-RU" sz="1200" dirty="0" smtClean="0"/>
              <a:t>область</a:t>
            </a:r>
          </a:p>
          <a:p>
            <a:r>
              <a:rPr lang="ru-RU" sz="1200" dirty="0"/>
              <a:t>Новосибирская </a:t>
            </a:r>
            <a:r>
              <a:rPr lang="ru-RU" sz="1200" dirty="0" smtClean="0"/>
              <a:t>область</a:t>
            </a:r>
            <a:endParaRPr lang="ru-RU" dirty="0"/>
          </a:p>
        </p:txBody>
      </p:sp>
      <p:sp>
        <p:nvSpPr>
          <p:cNvPr id="7" name="Shape 118"/>
          <p:cNvSpPr/>
          <p:nvPr/>
        </p:nvSpPr>
        <p:spPr>
          <a:xfrm>
            <a:off x="938850" y="1121339"/>
            <a:ext cx="2719629" cy="621288"/>
          </a:xfrm>
          <a:prstGeom prst="roundRect">
            <a:avLst>
              <a:gd name="adj" fmla="val 10798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/>
          <a:lstStyle>
            <a:lvl1pPr algn="ctr">
              <a:defRPr sz="12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>
              <a:defRPr sz="1300" b="1">
                <a:latin typeface="Tahoma"/>
                <a:ea typeface="Tahoma"/>
                <a:cs typeface="Tahoma"/>
                <a:sym typeface="Tahoma"/>
              </a:defRPr>
            </a:pPr>
            <a:r>
              <a:rPr lang="ru-RU" dirty="0" smtClean="0"/>
              <a:t>Государственные закупки</a:t>
            </a:r>
            <a:endParaRPr lang="ru-RU" dirty="0"/>
          </a:p>
        </p:txBody>
      </p:sp>
      <p:sp>
        <p:nvSpPr>
          <p:cNvPr id="8" name="Shape 118"/>
          <p:cNvSpPr/>
          <p:nvPr/>
        </p:nvSpPr>
        <p:spPr>
          <a:xfrm>
            <a:off x="4730289" y="1121339"/>
            <a:ext cx="2719629" cy="621288"/>
          </a:xfrm>
          <a:prstGeom prst="roundRect">
            <a:avLst>
              <a:gd name="adj" fmla="val 10798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/>
          <a:lstStyle>
            <a:lvl1pPr algn="ctr">
              <a:defRPr sz="12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>
              <a:defRPr sz="1300" b="1">
                <a:latin typeface="Tahoma"/>
                <a:ea typeface="Tahoma"/>
                <a:cs typeface="Tahoma"/>
                <a:sym typeface="Tahoma"/>
              </a:defRPr>
            </a:pPr>
            <a:r>
              <a:rPr lang="ru-RU" dirty="0" smtClean="0"/>
              <a:t>Муниципальные закупки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938850" y="1983766"/>
            <a:ext cx="2643809" cy="908861"/>
          </a:xfrm>
          <a:prstGeom prst="ellipse">
            <a:avLst/>
          </a:prstGeom>
          <a:solidFill>
            <a:srgbClr val="FFFFFF"/>
          </a:solidFill>
          <a:ln w="25400" cap="flat">
            <a:solidFill>
              <a:schemeClr val="bg2">
                <a:lumMod val="75000"/>
              </a:scheme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ctr"/>
            <a:r>
              <a:rPr lang="ru-RU" dirty="0" smtClean="0"/>
              <a:t>23 региона - лидера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4768200" y="1983766"/>
            <a:ext cx="2643809" cy="908861"/>
          </a:xfrm>
          <a:prstGeom prst="ellipse">
            <a:avLst/>
          </a:prstGeom>
          <a:solidFill>
            <a:srgbClr val="FFFFFF"/>
          </a:solidFill>
          <a:ln w="25400" cap="flat">
            <a:solidFill>
              <a:schemeClr val="bg2">
                <a:lumMod val="75000"/>
              </a:scheme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ctr"/>
            <a:r>
              <a:rPr lang="ru-RU" dirty="0" smtClean="0"/>
              <a:t>7 регионов -лидеров</a:t>
            </a:r>
            <a:endParaRPr lang="ru-RU" dirty="0"/>
          </a:p>
        </p:txBody>
      </p:sp>
      <p:sp>
        <p:nvSpPr>
          <p:cNvPr id="11" name="Shape 172"/>
          <p:cNvSpPr/>
          <p:nvPr/>
        </p:nvSpPr>
        <p:spPr>
          <a:xfrm>
            <a:off x="2271562" y="3133765"/>
            <a:ext cx="1820775" cy="2533252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12700">
            <a:solidFill>
              <a:schemeClr val="accent2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/>
          <a:lstStyle/>
          <a:p>
            <a:r>
              <a:rPr lang="ru-RU" sz="1200" dirty="0"/>
              <a:t>Республика Бурятия</a:t>
            </a:r>
          </a:p>
          <a:p>
            <a:r>
              <a:rPr lang="ru-RU" sz="1200" dirty="0"/>
              <a:t>Республика Карелия</a:t>
            </a:r>
          </a:p>
          <a:p>
            <a:r>
              <a:rPr lang="ru-RU" sz="1200" dirty="0"/>
              <a:t>Республика Мордовия</a:t>
            </a:r>
          </a:p>
          <a:p>
            <a:r>
              <a:rPr lang="ru-RU" sz="1200" dirty="0"/>
              <a:t>Республика Саха (Якутия)</a:t>
            </a:r>
          </a:p>
          <a:p>
            <a:r>
              <a:rPr lang="ru-RU" sz="1200" dirty="0"/>
              <a:t>Ростовская область</a:t>
            </a:r>
          </a:p>
          <a:p>
            <a:r>
              <a:rPr lang="ru-RU" sz="1200" dirty="0"/>
              <a:t>Сахалинская область</a:t>
            </a:r>
          </a:p>
          <a:p>
            <a:r>
              <a:rPr lang="ru-RU" sz="1200" dirty="0"/>
              <a:t>Свердловская область</a:t>
            </a:r>
          </a:p>
          <a:p>
            <a:r>
              <a:rPr lang="ru-RU" sz="1200" dirty="0"/>
              <a:t>Тверская область</a:t>
            </a:r>
            <a:endParaRPr lang="en-US" sz="1200" dirty="0"/>
          </a:p>
          <a:p>
            <a:r>
              <a:rPr lang="ru-RU" sz="1200" dirty="0"/>
              <a:t>Тюменская область</a:t>
            </a:r>
            <a:endParaRPr lang="en-US" sz="1200" dirty="0"/>
          </a:p>
          <a:p>
            <a:r>
              <a:rPr lang="ru-RU" sz="1200" dirty="0"/>
              <a:t>Ульяновская область</a:t>
            </a:r>
            <a:endParaRPr lang="en-US" sz="1200" dirty="0"/>
          </a:p>
          <a:p>
            <a:r>
              <a:rPr lang="ru-RU" sz="1200" dirty="0"/>
              <a:t>Ямало-Ненецкий АО</a:t>
            </a:r>
          </a:p>
          <a:p>
            <a:endParaRPr lang="ru-RU" dirty="0"/>
          </a:p>
        </p:txBody>
      </p:sp>
      <p:sp>
        <p:nvSpPr>
          <p:cNvPr id="12" name="Shape 172"/>
          <p:cNvSpPr/>
          <p:nvPr/>
        </p:nvSpPr>
        <p:spPr>
          <a:xfrm>
            <a:off x="5179715" y="3133764"/>
            <a:ext cx="1820775" cy="2533252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12700">
            <a:solidFill>
              <a:schemeClr val="accent2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/>
          <a:lstStyle/>
          <a:p>
            <a:r>
              <a:rPr lang="ru-RU" sz="1200" dirty="0"/>
              <a:t>Алтайский край</a:t>
            </a:r>
            <a:endParaRPr lang="en-US" sz="1200" dirty="0"/>
          </a:p>
          <a:p>
            <a:r>
              <a:rPr lang="ru-RU" sz="1200" dirty="0"/>
              <a:t>Калужская область</a:t>
            </a:r>
            <a:endParaRPr lang="en-US" sz="1200" dirty="0"/>
          </a:p>
          <a:p>
            <a:r>
              <a:rPr lang="ru-RU" sz="1200" dirty="0"/>
              <a:t>Удмуртская Республика </a:t>
            </a:r>
            <a:endParaRPr lang="en-US" sz="1200" dirty="0"/>
          </a:p>
          <a:p>
            <a:r>
              <a:rPr lang="ru-RU" sz="1200" dirty="0"/>
              <a:t>Чувашская Республика </a:t>
            </a:r>
            <a:endParaRPr lang="en-US" sz="1200" dirty="0"/>
          </a:p>
          <a:p>
            <a:r>
              <a:rPr lang="ru-RU" sz="1200" dirty="0"/>
              <a:t>Тюменская область</a:t>
            </a:r>
            <a:endParaRPr lang="en-US" sz="1200" dirty="0"/>
          </a:p>
          <a:p>
            <a:r>
              <a:rPr lang="ru-RU" sz="1200" dirty="0"/>
              <a:t>Ульяновская область</a:t>
            </a:r>
            <a:endParaRPr lang="en-US" sz="1200" dirty="0"/>
          </a:p>
          <a:p>
            <a:r>
              <a:rPr lang="ru-RU" sz="1200" dirty="0"/>
              <a:t>Ямало-Ненецкий АО</a:t>
            </a:r>
          </a:p>
        </p:txBody>
      </p:sp>
    </p:spTree>
    <p:extLst>
      <p:ext uri="{BB962C8B-B14F-4D97-AF65-F5344CB8AC3E}">
        <p14:creationId xmlns="" xmlns:p14="http://schemas.microsoft.com/office/powerpoint/2010/main" val="173424205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>
            <a:spLocks noGrp="1"/>
          </p:cNvSpPr>
          <p:nvPr>
            <p:ph type="body" sz="quarter" idx="4294967295"/>
          </p:nvPr>
        </p:nvSpPr>
        <p:spPr>
          <a:xfrm>
            <a:off x="192211" y="91271"/>
            <a:ext cx="6599685" cy="787110"/>
          </a:xfrm>
          <a:prstGeom prst="rect">
            <a:avLst/>
          </a:prstGeom>
        </p:spPr>
        <p:txBody>
          <a:bodyPr/>
          <a:lstStyle>
            <a:lvl1pPr marL="0" indent="0" defTabSz="457200">
              <a:spcBef>
                <a:spcPts val="0"/>
              </a:spcBef>
              <a:buSzTx/>
              <a:buFontTx/>
              <a:buNone/>
              <a:defRPr sz="20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algn="ctr"/>
            <a:r>
              <a:rPr lang="ru-RU" dirty="0" smtClean="0"/>
              <a:t>Итоги участия </a:t>
            </a:r>
            <a:r>
              <a:rPr lang="ru-RU" dirty="0" smtClean="0"/>
              <a:t>города Севастополь </a:t>
            </a:r>
            <a:r>
              <a:rPr lang="ru-RU" dirty="0" smtClean="0"/>
              <a:t>в Рейтинге </a:t>
            </a:r>
          </a:p>
          <a:p>
            <a:pPr algn="ctr"/>
            <a:r>
              <a:rPr lang="ru-RU" dirty="0" smtClean="0"/>
              <a:t>за 201</a:t>
            </a:r>
            <a:r>
              <a:rPr lang="en-US" dirty="0" smtClean="0"/>
              <a:t>7</a:t>
            </a:r>
            <a:r>
              <a:rPr lang="ru-RU" dirty="0" smtClean="0"/>
              <a:t> год</a:t>
            </a:r>
            <a:endParaRPr dirty="0"/>
          </a:p>
        </p:txBody>
      </p:sp>
      <p:sp>
        <p:nvSpPr>
          <p:cNvPr id="20" name="Shape 118"/>
          <p:cNvSpPr/>
          <p:nvPr/>
        </p:nvSpPr>
        <p:spPr>
          <a:xfrm>
            <a:off x="4255263" y="4834655"/>
            <a:ext cx="2719629" cy="621288"/>
          </a:xfrm>
          <a:prstGeom prst="roundRect">
            <a:avLst>
              <a:gd name="adj" fmla="val 10798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/>
          <a:lstStyle>
            <a:lvl1pPr algn="ctr">
              <a:defRPr sz="12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>
              <a:defRPr sz="1300" b="1">
                <a:latin typeface="Tahoma"/>
                <a:ea typeface="Tahoma"/>
                <a:cs typeface="Tahoma"/>
                <a:sym typeface="Tahoma"/>
              </a:defRPr>
            </a:pPr>
            <a:r>
              <a:rPr lang="ru-RU" dirty="0" smtClean="0"/>
              <a:t>Высший уровень</a:t>
            </a:r>
            <a:endParaRPr lang="ru-RU" dirty="0"/>
          </a:p>
        </p:txBody>
      </p:sp>
      <p:sp>
        <p:nvSpPr>
          <p:cNvPr id="17" name="Shape 127"/>
          <p:cNvSpPr/>
          <p:nvPr/>
        </p:nvSpPr>
        <p:spPr>
          <a:xfrm>
            <a:off x="369501" y="878381"/>
            <a:ext cx="2045708" cy="3924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>
              <a:lnSpc>
                <a:spcPct val="150000"/>
              </a:lnSpc>
              <a:spcBef>
                <a:spcPts val="300"/>
              </a:spcBef>
              <a:defRPr sz="1300" b="1">
                <a:latin typeface="Tahoma"/>
                <a:ea typeface="Tahoma"/>
                <a:cs typeface="Tahoma"/>
                <a:sym typeface="Tahoma"/>
              </a:defRPr>
            </a:pPr>
            <a:r>
              <a:rPr lang="ru-RU" dirty="0" smtClean="0"/>
              <a:t>Номинации Рейтинга</a:t>
            </a:r>
            <a:endParaRPr dirty="0"/>
          </a:p>
        </p:txBody>
      </p:sp>
      <p:sp>
        <p:nvSpPr>
          <p:cNvPr id="25" name="Shape 118"/>
          <p:cNvSpPr/>
          <p:nvPr/>
        </p:nvSpPr>
        <p:spPr>
          <a:xfrm>
            <a:off x="4228864" y="3592079"/>
            <a:ext cx="2719630" cy="621288"/>
          </a:xfrm>
          <a:prstGeom prst="roundRect">
            <a:avLst>
              <a:gd name="adj" fmla="val 10798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/>
          <a:lstStyle>
            <a:lvl1pPr algn="ctr">
              <a:defRPr sz="12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>
              <a:defRPr sz="1300" b="1">
                <a:latin typeface="Tahoma"/>
                <a:ea typeface="Tahoma"/>
                <a:cs typeface="Tahoma"/>
                <a:sym typeface="Tahoma"/>
              </a:defRPr>
            </a:pPr>
            <a:r>
              <a:rPr lang="ru-RU" dirty="0" smtClean="0"/>
              <a:t>Высший уровень</a:t>
            </a:r>
            <a:endParaRPr lang="ru-RU" dirty="0"/>
          </a:p>
        </p:txBody>
      </p:sp>
      <p:sp>
        <p:nvSpPr>
          <p:cNvPr id="33" name="Shape 118"/>
          <p:cNvSpPr/>
          <p:nvPr/>
        </p:nvSpPr>
        <p:spPr>
          <a:xfrm>
            <a:off x="200601" y="3408691"/>
            <a:ext cx="2214608" cy="804676"/>
          </a:xfrm>
          <a:prstGeom prst="roundRect">
            <a:avLst>
              <a:gd name="adj" fmla="val 10798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/>
          <a:lstStyle>
            <a:lvl1pPr algn="ctr">
              <a:defRPr sz="12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endParaRPr lang="ru-RU" sz="1400" b="1" dirty="0" smtClean="0">
              <a:latin typeface="+mn-lt"/>
            </a:endParaRPr>
          </a:p>
          <a:p>
            <a:r>
              <a:rPr lang="ru-RU" sz="1400" b="1" dirty="0" smtClean="0">
                <a:latin typeface="+mn-lt"/>
              </a:rPr>
              <a:t>Исполнение </a:t>
            </a:r>
            <a:r>
              <a:rPr lang="ru-RU" sz="1400" b="1" dirty="0" smtClean="0">
                <a:latin typeface="+mn-lt"/>
              </a:rPr>
              <a:t>контрактов</a:t>
            </a:r>
            <a:endParaRPr lang="ru-RU" sz="1400" b="1" dirty="0" smtClean="0">
              <a:latin typeface="+mn-lt"/>
            </a:endParaRPr>
          </a:p>
          <a:p>
            <a:endParaRPr lang="ru-RU" sz="1400" b="1" dirty="0">
              <a:latin typeface="+mn-lt"/>
            </a:endParaRPr>
          </a:p>
        </p:txBody>
      </p:sp>
      <p:sp>
        <p:nvSpPr>
          <p:cNvPr id="34" name="Shape 118"/>
          <p:cNvSpPr/>
          <p:nvPr/>
        </p:nvSpPr>
        <p:spPr>
          <a:xfrm>
            <a:off x="200601" y="4372072"/>
            <a:ext cx="2214608" cy="1430525"/>
          </a:xfrm>
          <a:prstGeom prst="roundRect">
            <a:avLst>
              <a:gd name="adj" fmla="val 10798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/>
          <a:lstStyle>
            <a:lvl1pPr algn="ctr">
              <a:defRPr sz="12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/>
            <a:r>
              <a:rPr lang="ru-RU" sz="1400" b="1" dirty="0" smtClean="0">
                <a:latin typeface="+mn-lt"/>
              </a:rPr>
              <a:t>Оценка профессионализма заказчиков и обеспеченности квалифицированными кадрами</a:t>
            </a:r>
          </a:p>
        </p:txBody>
      </p:sp>
      <p:sp>
        <p:nvSpPr>
          <p:cNvPr id="3" name="Стрелка вправо 2"/>
          <p:cNvSpPr/>
          <p:nvPr/>
        </p:nvSpPr>
        <p:spPr>
          <a:xfrm>
            <a:off x="2614780" y="5021705"/>
            <a:ext cx="1451113" cy="285098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bg2">
                <a:lumMod val="75000"/>
              </a:scheme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37" name="Стрелка вправо 36"/>
          <p:cNvSpPr/>
          <p:nvPr/>
        </p:nvSpPr>
        <p:spPr>
          <a:xfrm>
            <a:off x="2614780" y="3739331"/>
            <a:ext cx="1451113" cy="285098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bg2">
                <a:lumMod val="75000"/>
              </a:scheme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27" name="Shape 118"/>
          <p:cNvSpPr/>
          <p:nvPr/>
        </p:nvSpPr>
        <p:spPr>
          <a:xfrm>
            <a:off x="4255264" y="1801047"/>
            <a:ext cx="2719631" cy="621288"/>
          </a:xfrm>
          <a:prstGeom prst="roundRect">
            <a:avLst>
              <a:gd name="adj" fmla="val 10798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/>
          <a:lstStyle>
            <a:lvl1pPr algn="ctr">
              <a:defRPr sz="12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>
              <a:defRPr sz="1300" b="1">
                <a:latin typeface="Tahoma"/>
                <a:ea typeface="Tahoma"/>
                <a:cs typeface="Tahoma"/>
                <a:sym typeface="Tahoma"/>
              </a:defRPr>
            </a:pPr>
            <a:r>
              <a:rPr lang="ru-RU" dirty="0" smtClean="0"/>
              <a:t>Высший уровень</a:t>
            </a:r>
            <a:endParaRPr lang="ru-RU" dirty="0"/>
          </a:p>
        </p:txBody>
      </p:sp>
      <p:sp>
        <p:nvSpPr>
          <p:cNvPr id="28" name="Shape 118"/>
          <p:cNvSpPr/>
          <p:nvPr/>
        </p:nvSpPr>
        <p:spPr>
          <a:xfrm>
            <a:off x="4255265" y="2549598"/>
            <a:ext cx="2719631" cy="621288"/>
          </a:xfrm>
          <a:prstGeom prst="roundRect">
            <a:avLst>
              <a:gd name="adj" fmla="val 10798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/>
          <a:lstStyle>
            <a:lvl1pPr algn="ctr">
              <a:defRPr sz="12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>
              <a:defRPr sz="1300" b="1">
                <a:latin typeface="Tahoma"/>
                <a:ea typeface="Tahoma"/>
                <a:cs typeface="Tahoma"/>
                <a:sym typeface="Tahoma"/>
              </a:defRPr>
            </a:pPr>
            <a:r>
              <a:rPr lang="ru-RU" dirty="0"/>
              <a:t>Высший </a:t>
            </a:r>
            <a:r>
              <a:rPr lang="ru-RU" dirty="0" smtClean="0"/>
              <a:t>уровень</a:t>
            </a:r>
            <a:endParaRPr lang="ru-RU" dirty="0"/>
          </a:p>
        </p:txBody>
      </p:sp>
      <p:sp>
        <p:nvSpPr>
          <p:cNvPr id="29" name="Стрелка вправо 28"/>
          <p:cNvSpPr/>
          <p:nvPr/>
        </p:nvSpPr>
        <p:spPr>
          <a:xfrm>
            <a:off x="2614780" y="1969142"/>
            <a:ext cx="1451113" cy="285098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bg2">
                <a:lumMod val="75000"/>
              </a:scheme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30" name="Shape 118"/>
          <p:cNvSpPr/>
          <p:nvPr/>
        </p:nvSpPr>
        <p:spPr>
          <a:xfrm>
            <a:off x="200601" y="1801047"/>
            <a:ext cx="2214608" cy="621288"/>
          </a:xfrm>
          <a:prstGeom prst="roundRect">
            <a:avLst>
              <a:gd name="adj" fmla="val 10798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/>
          <a:lstStyle>
            <a:lvl1pPr algn="ctr">
              <a:defRPr sz="12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rPr lang="ru-RU" sz="1400" b="1" dirty="0" smtClean="0">
                <a:latin typeface="+mn-lt"/>
              </a:rPr>
              <a:t>Нормативная база региона</a:t>
            </a:r>
            <a:endParaRPr lang="ru-RU" sz="1400" b="1" dirty="0">
              <a:latin typeface="+mn-lt"/>
            </a:endParaRPr>
          </a:p>
        </p:txBody>
      </p:sp>
      <p:sp>
        <p:nvSpPr>
          <p:cNvPr id="32" name="Shape 118"/>
          <p:cNvSpPr/>
          <p:nvPr/>
        </p:nvSpPr>
        <p:spPr>
          <a:xfrm>
            <a:off x="227000" y="2549598"/>
            <a:ext cx="2214608" cy="743100"/>
          </a:xfrm>
          <a:prstGeom prst="roundRect">
            <a:avLst>
              <a:gd name="adj" fmla="val 10798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/>
          <a:lstStyle>
            <a:lvl1pPr algn="ctr">
              <a:defRPr sz="12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endParaRPr lang="ru-RU" sz="1400" b="1" dirty="0" smtClean="0">
              <a:latin typeface="+mn-lt"/>
            </a:endParaRPr>
          </a:p>
          <a:p>
            <a:r>
              <a:rPr lang="ru-RU" sz="1400" b="1" dirty="0" smtClean="0">
                <a:latin typeface="+mn-lt"/>
              </a:rPr>
              <a:t>Исполнение требований законодательства о закупках</a:t>
            </a:r>
          </a:p>
          <a:p>
            <a:endParaRPr lang="ru-RU" sz="1400" b="1" dirty="0">
              <a:latin typeface="+mn-lt"/>
            </a:endParaRPr>
          </a:p>
        </p:txBody>
      </p:sp>
      <p:sp>
        <p:nvSpPr>
          <p:cNvPr id="38" name="Стрелка вправо 37"/>
          <p:cNvSpPr/>
          <p:nvPr/>
        </p:nvSpPr>
        <p:spPr>
          <a:xfrm>
            <a:off x="2641180" y="2717693"/>
            <a:ext cx="1451113" cy="285098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bg2">
                <a:lumMod val="75000"/>
              </a:scheme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46819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>
            <a:spLocks noGrp="1"/>
          </p:cNvSpPr>
          <p:nvPr>
            <p:ph type="body" sz="quarter" idx="4294967295"/>
          </p:nvPr>
        </p:nvSpPr>
        <p:spPr>
          <a:xfrm>
            <a:off x="192211" y="91271"/>
            <a:ext cx="6599685" cy="787110"/>
          </a:xfrm>
          <a:prstGeom prst="rect">
            <a:avLst/>
          </a:prstGeom>
        </p:spPr>
        <p:txBody>
          <a:bodyPr/>
          <a:lstStyle>
            <a:lvl1pPr marL="0" indent="0" defTabSz="457200">
              <a:spcBef>
                <a:spcPts val="0"/>
              </a:spcBef>
              <a:buSzTx/>
              <a:buFontTx/>
              <a:buNone/>
              <a:defRPr sz="20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algn="ctr"/>
            <a:r>
              <a:rPr lang="ru-RU" dirty="0" smtClean="0"/>
              <a:t>Итоги участия </a:t>
            </a:r>
            <a:r>
              <a:rPr lang="ru-RU" dirty="0" smtClean="0"/>
              <a:t>города Севастополь в </a:t>
            </a:r>
            <a:r>
              <a:rPr lang="ru-RU" dirty="0" smtClean="0"/>
              <a:t>Рейтинге </a:t>
            </a:r>
          </a:p>
          <a:p>
            <a:pPr algn="ctr"/>
            <a:r>
              <a:rPr lang="ru-RU" dirty="0" smtClean="0"/>
              <a:t>за 201</a:t>
            </a:r>
            <a:r>
              <a:rPr lang="en-US" dirty="0" smtClean="0"/>
              <a:t>7</a:t>
            </a:r>
            <a:r>
              <a:rPr lang="ru-RU" dirty="0" smtClean="0"/>
              <a:t> год</a:t>
            </a:r>
            <a:endParaRPr dirty="0"/>
          </a:p>
        </p:txBody>
      </p:sp>
      <p:sp>
        <p:nvSpPr>
          <p:cNvPr id="26" name="Shape 118"/>
          <p:cNvSpPr/>
          <p:nvPr/>
        </p:nvSpPr>
        <p:spPr>
          <a:xfrm>
            <a:off x="4590401" y="3886602"/>
            <a:ext cx="2719631" cy="851076"/>
          </a:xfrm>
          <a:prstGeom prst="roundRect">
            <a:avLst>
              <a:gd name="adj" fmla="val 10798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/>
          <a:lstStyle>
            <a:lvl1pPr algn="ctr">
              <a:defRPr sz="12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>
              <a:defRPr sz="1300" b="1">
                <a:latin typeface="Tahoma"/>
                <a:ea typeface="Tahoma"/>
                <a:cs typeface="Tahoma"/>
                <a:sym typeface="Tahoma"/>
              </a:defRPr>
            </a:pPr>
            <a:r>
              <a:rPr lang="ru-RU" dirty="0" smtClean="0"/>
              <a:t>Высокий уровень</a:t>
            </a:r>
            <a:endParaRPr lang="ru-RU" dirty="0"/>
          </a:p>
        </p:txBody>
      </p:sp>
      <p:sp>
        <p:nvSpPr>
          <p:cNvPr id="17" name="Shape 127"/>
          <p:cNvSpPr/>
          <p:nvPr/>
        </p:nvSpPr>
        <p:spPr>
          <a:xfrm>
            <a:off x="262312" y="1074588"/>
            <a:ext cx="2045708" cy="3924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>
              <a:lnSpc>
                <a:spcPct val="150000"/>
              </a:lnSpc>
              <a:spcBef>
                <a:spcPts val="300"/>
              </a:spcBef>
              <a:defRPr sz="1300" b="1">
                <a:latin typeface="Tahoma"/>
                <a:ea typeface="Tahoma"/>
                <a:cs typeface="Tahoma"/>
                <a:sym typeface="Tahoma"/>
              </a:defRPr>
            </a:pPr>
            <a:r>
              <a:rPr lang="ru-RU" dirty="0" smtClean="0"/>
              <a:t>Номинации Рейтинга</a:t>
            </a:r>
            <a:endParaRPr dirty="0"/>
          </a:p>
        </p:txBody>
      </p:sp>
      <p:sp>
        <p:nvSpPr>
          <p:cNvPr id="31" name="Shape 118"/>
          <p:cNvSpPr/>
          <p:nvPr/>
        </p:nvSpPr>
        <p:spPr>
          <a:xfrm>
            <a:off x="4590401" y="5541128"/>
            <a:ext cx="2719631" cy="789383"/>
          </a:xfrm>
          <a:prstGeom prst="roundRect">
            <a:avLst>
              <a:gd name="adj" fmla="val 10798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/>
          <a:lstStyle>
            <a:lvl1pPr algn="ctr">
              <a:defRPr sz="12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>
              <a:defRPr sz="1300" b="1">
                <a:latin typeface="Tahoma"/>
                <a:ea typeface="Tahoma"/>
                <a:cs typeface="Tahoma"/>
                <a:sym typeface="Tahoma"/>
              </a:defRPr>
            </a:pPr>
            <a:r>
              <a:rPr lang="ru-RU" dirty="0" smtClean="0"/>
              <a:t>Высокий уровень</a:t>
            </a:r>
            <a:endParaRPr lang="ru-RU" dirty="0"/>
          </a:p>
        </p:txBody>
      </p:sp>
      <p:sp>
        <p:nvSpPr>
          <p:cNvPr id="35" name="Стрелка вправо 34"/>
          <p:cNvSpPr/>
          <p:nvPr/>
        </p:nvSpPr>
        <p:spPr>
          <a:xfrm>
            <a:off x="2851017" y="4197246"/>
            <a:ext cx="1451113" cy="285098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bg2">
                <a:lumMod val="75000"/>
              </a:scheme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21" name="Shape 118"/>
          <p:cNvSpPr/>
          <p:nvPr/>
        </p:nvSpPr>
        <p:spPr>
          <a:xfrm>
            <a:off x="262312" y="3886602"/>
            <a:ext cx="2323937" cy="851076"/>
          </a:xfrm>
          <a:prstGeom prst="roundRect">
            <a:avLst>
              <a:gd name="adj" fmla="val 10798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/>
          <a:lstStyle>
            <a:lvl1pPr algn="ctr">
              <a:defRPr sz="12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/>
            <a:r>
              <a:rPr lang="ru-RU" b="1" dirty="0" smtClean="0"/>
              <a:t>Оценка информационной инфраструктуры закупок региона</a:t>
            </a:r>
          </a:p>
        </p:txBody>
      </p:sp>
      <p:sp>
        <p:nvSpPr>
          <p:cNvPr id="22" name="Shape 118"/>
          <p:cNvSpPr/>
          <p:nvPr/>
        </p:nvSpPr>
        <p:spPr>
          <a:xfrm>
            <a:off x="238809" y="5089597"/>
            <a:ext cx="2323937" cy="1278893"/>
          </a:xfrm>
          <a:prstGeom prst="roundRect">
            <a:avLst>
              <a:gd name="adj" fmla="val 10798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/>
          <a:lstStyle>
            <a:lvl1pPr algn="ctr">
              <a:defRPr sz="12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rPr lang="ru-RU" b="1" dirty="0" smtClean="0"/>
              <a:t>Снятие административных барьеров и обеспечение доступности информации о региональной системе государственных закупок</a:t>
            </a:r>
          </a:p>
        </p:txBody>
      </p:sp>
      <p:sp>
        <p:nvSpPr>
          <p:cNvPr id="24" name="Стрелка вправо 23"/>
          <p:cNvSpPr/>
          <p:nvPr/>
        </p:nvSpPr>
        <p:spPr>
          <a:xfrm>
            <a:off x="2828205" y="5650722"/>
            <a:ext cx="1451113" cy="285098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bg2">
                <a:lumMod val="75000"/>
              </a:scheme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18" name="Shape 118"/>
          <p:cNvSpPr/>
          <p:nvPr/>
        </p:nvSpPr>
        <p:spPr>
          <a:xfrm>
            <a:off x="200602" y="2693638"/>
            <a:ext cx="2362144" cy="969124"/>
          </a:xfrm>
          <a:prstGeom prst="roundRect">
            <a:avLst>
              <a:gd name="adj" fmla="val 10798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/>
          <a:lstStyle>
            <a:lvl1pPr algn="ctr">
              <a:defRPr sz="12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/>
            <a:r>
              <a:rPr lang="ru-RU" b="1" dirty="0" smtClean="0"/>
              <a:t>Оценка осуществления закупочных процедур</a:t>
            </a:r>
            <a:endParaRPr lang="ru-RU" b="1" dirty="0"/>
          </a:p>
        </p:txBody>
      </p:sp>
      <p:sp>
        <p:nvSpPr>
          <p:cNvPr id="19" name="Стрелка вправо 18"/>
          <p:cNvSpPr/>
          <p:nvPr/>
        </p:nvSpPr>
        <p:spPr>
          <a:xfrm>
            <a:off x="2851017" y="2086324"/>
            <a:ext cx="1451113" cy="285098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bg2">
                <a:lumMod val="75000"/>
              </a:scheme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23" name="Shape 118"/>
          <p:cNvSpPr/>
          <p:nvPr/>
        </p:nvSpPr>
        <p:spPr>
          <a:xfrm>
            <a:off x="4590401" y="1903820"/>
            <a:ext cx="2719631" cy="621288"/>
          </a:xfrm>
          <a:prstGeom prst="roundRect">
            <a:avLst>
              <a:gd name="adj" fmla="val 10798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/>
          <a:lstStyle>
            <a:lvl1pPr algn="ctr">
              <a:defRPr sz="12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>
              <a:defRPr sz="1300" b="1">
                <a:latin typeface="Tahoma"/>
                <a:ea typeface="Tahoma"/>
                <a:cs typeface="Tahoma"/>
                <a:sym typeface="Tahoma"/>
              </a:defRPr>
            </a:pPr>
            <a:r>
              <a:rPr lang="ru-RU" dirty="0" smtClean="0"/>
              <a:t>Высокий уровень</a:t>
            </a:r>
            <a:endParaRPr lang="ru-RU" dirty="0"/>
          </a:p>
        </p:txBody>
      </p:sp>
      <p:sp>
        <p:nvSpPr>
          <p:cNvPr id="27" name="Shape 118"/>
          <p:cNvSpPr/>
          <p:nvPr/>
        </p:nvSpPr>
        <p:spPr>
          <a:xfrm>
            <a:off x="4590399" y="2725006"/>
            <a:ext cx="2719631" cy="937755"/>
          </a:xfrm>
          <a:prstGeom prst="roundRect">
            <a:avLst>
              <a:gd name="adj" fmla="val 10798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/>
          <a:lstStyle>
            <a:lvl1pPr algn="ctr">
              <a:defRPr sz="12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>
              <a:defRPr sz="1300" b="1">
                <a:latin typeface="Tahoma"/>
                <a:ea typeface="Tahoma"/>
                <a:cs typeface="Tahoma"/>
                <a:sym typeface="Tahoma"/>
              </a:defRPr>
            </a:pPr>
            <a:r>
              <a:rPr lang="ru-RU" dirty="0" smtClean="0"/>
              <a:t>Высокий уровень</a:t>
            </a:r>
            <a:endParaRPr lang="ru-RU" dirty="0"/>
          </a:p>
        </p:txBody>
      </p:sp>
      <p:sp>
        <p:nvSpPr>
          <p:cNvPr id="28" name="Shape 118"/>
          <p:cNvSpPr/>
          <p:nvPr/>
        </p:nvSpPr>
        <p:spPr>
          <a:xfrm>
            <a:off x="200602" y="1773553"/>
            <a:ext cx="2362144" cy="751556"/>
          </a:xfrm>
          <a:prstGeom prst="roundRect">
            <a:avLst>
              <a:gd name="adj" fmla="val 10798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/>
          <a:lstStyle>
            <a:lvl1pPr algn="ctr">
              <a:defRPr sz="12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/>
            <a:r>
              <a:rPr lang="ru-RU" b="1" dirty="0" smtClean="0"/>
              <a:t>Оценка организационной структуры закупок региона</a:t>
            </a:r>
            <a:endParaRPr lang="ru-RU" b="1" dirty="0"/>
          </a:p>
        </p:txBody>
      </p:sp>
      <p:sp>
        <p:nvSpPr>
          <p:cNvPr id="29" name="Стрелка вправо 28"/>
          <p:cNvSpPr/>
          <p:nvPr/>
        </p:nvSpPr>
        <p:spPr>
          <a:xfrm>
            <a:off x="2828206" y="3035651"/>
            <a:ext cx="1451113" cy="285098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bg2">
                <a:lumMod val="75000"/>
              </a:scheme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6041689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388774" y="189158"/>
            <a:ext cx="74217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Реестр лучших практик реализации норм законодательства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в сфере осуществления закупок</a:t>
            </a:r>
          </a:p>
        </p:txBody>
      </p:sp>
      <p:sp>
        <p:nvSpPr>
          <p:cNvPr id="11" name="Shape 118"/>
          <p:cNvSpPr/>
          <p:nvPr/>
        </p:nvSpPr>
        <p:spPr>
          <a:xfrm>
            <a:off x="388775" y="1820822"/>
            <a:ext cx="1411150" cy="621288"/>
          </a:xfrm>
          <a:prstGeom prst="roundRect">
            <a:avLst>
              <a:gd name="adj" fmla="val 10798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/>
          <a:lstStyle>
            <a:lvl1pPr algn="ctr">
              <a:defRPr sz="12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>
              <a:defRPr sz="1300" b="1">
                <a:latin typeface="Tahoma"/>
                <a:ea typeface="Tahoma"/>
                <a:cs typeface="Tahoma"/>
                <a:sym typeface="Tahoma"/>
              </a:defRPr>
            </a:pPr>
            <a:r>
              <a:rPr lang="ru-RU" dirty="0" smtClean="0"/>
              <a:t>Практики</a:t>
            </a:r>
            <a:endParaRPr lang="ru-RU" dirty="0"/>
          </a:p>
        </p:txBody>
      </p:sp>
      <p:sp>
        <p:nvSpPr>
          <p:cNvPr id="13" name="Shape 118"/>
          <p:cNvSpPr/>
          <p:nvPr/>
        </p:nvSpPr>
        <p:spPr>
          <a:xfrm>
            <a:off x="388774" y="2806155"/>
            <a:ext cx="1411152" cy="621288"/>
          </a:xfrm>
          <a:prstGeom prst="roundRect">
            <a:avLst>
              <a:gd name="adj" fmla="val 10798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/>
          <a:lstStyle>
            <a:lvl1pPr algn="ctr">
              <a:defRPr sz="12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>
              <a:defRPr sz="1300" b="1">
                <a:latin typeface="Tahoma"/>
                <a:ea typeface="Tahoma"/>
                <a:cs typeface="Tahoma"/>
                <a:sym typeface="Tahoma"/>
              </a:defRPr>
            </a:pPr>
            <a:r>
              <a:rPr lang="ru-RU" dirty="0" smtClean="0"/>
              <a:t>Механизмы</a:t>
            </a:r>
            <a:endParaRPr lang="ru-RU" dirty="0"/>
          </a:p>
        </p:txBody>
      </p:sp>
      <p:sp>
        <p:nvSpPr>
          <p:cNvPr id="14" name="Shape 118"/>
          <p:cNvSpPr/>
          <p:nvPr/>
        </p:nvSpPr>
        <p:spPr>
          <a:xfrm>
            <a:off x="388774" y="3756586"/>
            <a:ext cx="1411151" cy="621288"/>
          </a:xfrm>
          <a:prstGeom prst="roundRect">
            <a:avLst>
              <a:gd name="adj" fmla="val 10798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/>
          <a:lstStyle>
            <a:lvl1pPr algn="ctr">
              <a:defRPr sz="12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>
              <a:defRPr sz="1300" b="1">
                <a:latin typeface="Tahoma"/>
                <a:ea typeface="Tahoma"/>
                <a:cs typeface="Tahoma"/>
                <a:sym typeface="Tahoma"/>
              </a:defRPr>
            </a:pPr>
            <a:r>
              <a:rPr lang="ru-RU" dirty="0" smtClean="0"/>
              <a:t>Инструменты</a:t>
            </a:r>
            <a:endParaRPr lang="ru-RU" dirty="0"/>
          </a:p>
        </p:txBody>
      </p:sp>
      <p:sp>
        <p:nvSpPr>
          <p:cNvPr id="15" name="Shape 127"/>
          <p:cNvSpPr/>
          <p:nvPr/>
        </p:nvSpPr>
        <p:spPr>
          <a:xfrm>
            <a:off x="418734" y="1420065"/>
            <a:ext cx="1381192" cy="3924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>
              <a:lnSpc>
                <a:spcPct val="150000"/>
              </a:lnSpc>
              <a:spcBef>
                <a:spcPts val="300"/>
              </a:spcBef>
              <a:defRPr sz="1300" b="1">
                <a:latin typeface="Tahoma"/>
                <a:ea typeface="Tahoma"/>
                <a:cs typeface="Tahoma"/>
                <a:sym typeface="Tahoma"/>
              </a:defRPr>
            </a:pPr>
            <a:r>
              <a:rPr lang="ru-RU" dirty="0" smtClean="0"/>
              <a:t>Региональные</a:t>
            </a:r>
            <a:endParaRPr dirty="0"/>
          </a:p>
        </p:txBody>
      </p:sp>
      <p:sp>
        <p:nvSpPr>
          <p:cNvPr id="16" name="Стрелка вправо 15"/>
          <p:cNvSpPr/>
          <p:nvPr/>
        </p:nvSpPr>
        <p:spPr>
          <a:xfrm>
            <a:off x="1936617" y="1975027"/>
            <a:ext cx="854709" cy="285098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bg2">
                <a:lumMod val="75000"/>
              </a:scheme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17" name="Стрелка вправо 16"/>
          <p:cNvSpPr/>
          <p:nvPr/>
        </p:nvSpPr>
        <p:spPr>
          <a:xfrm>
            <a:off x="1936615" y="3943011"/>
            <a:ext cx="854709" cy="285098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bg2">
                <a:lumMod val="75000"/>
              </a:scheme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18" name="Стрелка вправо 17"/>
          <p:cNvSpPr/>
          <p:nvPr/>
        </p:nvSpPr>
        <p:spPr>
          <a:xfrm>
            <a:off x="1936616" y="2974250"/>
            <a:ext cx="854709" cy="285098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bg2">
                <a:lumMod val="75000"/>
              </a:scheme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19" name="Shape 118"/>
          <p:cNvSpPr/>
          <p:nvPr/>
        </p:nvSpPr>
        <p:spPr>
          <a:xfrm>
            <a:off x="2928014" y="1838273"/>
            <a:ext cx="1411150" cy="2557052"/>
          </a:xfrm>
          <a:prstGeom prst="roundRect">
            <a:avLst>
              <a:gd name="adj" fmla="val 10798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/>
          <a:lstStyle>
            <a:lvl1pPr algn="ctr">
              <a:defRPr sz="12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>
              <a:defRPr sz="1300" b="1">
                <a:latin typeface="Tahoma"/>
                <a:ea typeface="Tahoma"/>
                <a:cs typeface="Tahoma"/>
                <a:sym typeface="Tahoma"/>
              </a:defRPr>
            </a:pPr>
            <a:r>
              <a:rPr lang="ru-RU" dirty="0" smtClean="0"/>
              <a:t>Экспертный совет регионов по развитию контрактной системы</a:t>
            </a:r>
            <a:endParaRPr lang="ru-RU" dirty="0"/>
          </a:p>
        </p:txBody>
      </p:sp>
      <p:sp>
        <p:nvSpPr>
          <p:cNvPr id="20" name="Стрелка вправо 19"/>
          <p:cNvSpPr/>
          <p:nvPr/>
        </p:nvSpPr>
        <p:spPr>
          <a:xfrm>
            <a:off x="4475852" y="2971855"/>
            <a:ext cx="854709" cy="285098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bg2">
                <a:lumMod val="75000"/>
              </a:scheme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4708496" y="4761900"/>
            <a:ext cx="3471335" cy="1298374"/>
          </a:xfrm>
          <a:prstGeom prst="ellipse">
            <a:avLst/>
          </a:prstGeom>
          <a:solidFill>
            <a:srgbClr val="FFFFFF"/>
          </a:solidFill>
          <a:ln w="25400" cap="flat">
            <a:solidFill>
              <a:schemeClr val="bg2">
                <a:lumMod val="75000"/>
              </a:scheme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ctr"/>
            <a:r>
              <a:rPr lang="ru-RU" dirty="0" smtClean="0"/>
              <a:t>Принятие решения о включении в реестр большинством голосов</a:t>
            </a:r>
            <a:endParaRPr lang="ru-RU" dirty="0"/>
          </a:p>
        </p:txBody>
      </p:sp>
      <p:sp>
        <p:nvSpPr>
          <p:cNvPr id="22" name="Овал 21"/>
          <p:cNvSpPr/>
          <p:nvPr/>
        </p:nvSpPr>
        <p:spPr>
          <a:xfrm>
            <a:off x="5467252" y="2659973"/>
            <a:ext cx="1953826" cy="908861"/>
          </a:xfrm>
          <a:prstGeom prst="ellipse">
            <a:avLst/>
          </a:prstGeom>
          <a:solidFill>
            <a:srgbClr val="FFFFFF"/>
          </a:solidFill>
          <a:ln w="25400" cap="flat">
            <a:solidFill>
              <a:schemeClr val="bg2">
                <a:lumMod val="75000"/>
              </a:scheme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ctr"/>
            <a:r>
              <a:rPr lang="ru-RU" dirty="0" smtClean="0"/>
              <a:t>Презентация практики</a:t>
            </a:r>
            <a:endParaRPr lang="ru-RU" dirty="0"/>
          </a:p>
        </p:txBody>
      </p:sp>
      <p:sp>
        <p:nvSpPr>
          <p:cNvPr id="23" name="Стрелка вправо 22"/>
          <p:cNvSpPr/>
          <p:nvPr/>
        </p:nvSpPr>
        <p:spPr>
          <a:xfrm rot="5400000">
            <a:off x="5938097" y="4048215"/>
            <a:ext cx="1012131" cy="285098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bg2">
                <a:lumMod val="75000"/>
              </a:scheme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13159" y="4696827"/>
            <a:ext cx="3433199" cy="1806797"/>
          </a:xfrm>
          <a:prstGeom prst="roundRect">
            <a:avLst/>
          </a:prstGeom>
          <a:noFill/>
          <a:ln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Shape 127"/>
          <p:cNvSpPr/>
          <p:nvPr/>
        </p:nvSpPr>
        <p:spPr>
          <a:xfrm>
            <a:off x="713460" y="4759370"/>
            <a:ext cx="3032595" cy="6517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algn="ctr">
              <a:lnSpc>
                <a:spcPct val="150000"/>
              </a:lnSpc>
              <a:spcBef>
                <a:spcPts val="300"/>
              </a:spcBef>
              <a:defRPr sz="1300" b="1">
                <a:latin typeface="Tahoma"/>
                <a:ea typeface="Tahoma"/>
                <a:cs typeface="Tahoma"/>
                <a:sym typeface="Tahoma"/>
              </a:defRPr>
            </a:pPr>
            <a:r>
              <a:rPr lang="ru-RU" dirty="0" smtClean="0"/>
              <a:t>Реестр лучших практик на сайте Гильдии</a:t>
            </a:r>
            <a:endParaRPr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827" y="5394409"/>
            <a:ext cx="2491859" cy="995491"/>
          </a:xfrm>
          <a:prstGeom prst="rect">
            <a:avLst/>
          </a:prstGeom>
        </p:spPr>
      </p:pic>
      <p:sp>
        <p:nvSpPr>
          <p:cNvPr id="26" name="Стрелка вправо 25"/>
          <p:cNvSpPr/>
          <p:nvPr/>
        </p:nvSpPr>
        <p:spPr>
          <a:xfrm rot="10800000">
            <a:off x="4036828" y="5268538"/>
            <a:ext cx="573671" cy="285098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bg2">
                <a:lumMod val="75000"/>
              </a:schemeClr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9986654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24"/>
          <p:cNvSpPr/>
          <p:nvPr/>
        </p:nvSpPr>
        <p:spPr>
          <a:xfrm>
            <a:off x="1151620" y="36493"/>
            <a:ext cx="6696744" cy="8002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marL="342900" indent="-342900" algn="just">
              <a:defRPr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algn="ctr"/>
            <a:r>
              <a:rPr dirty="0" smtClean="0">
                <a:solidFill>
                  <a:srgbClr val="002060"/>
                </a:solidFill>
              </a:rPr>
              <a:t> </a:t>
            </a:r>
            <a:r>
              <a:rPr lang="ru-RU" sz="2800" dirty="0">
                <a:solidFill>
                  <a:schemeClr val="tx1"/>
                </a:solidFill>
              </a:rPr>
              <a:t>Реестр лучших практик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algn="ctr"/>
            <a:endParaRPr lang="ru-RU" b="1" dirty="0" smtClean="0"/>
          </a:p>
        </p:txBody>
      </p:sp>
      <p:sp>
        <p:nvSpPr>
          <p:cNvPr id="16" name="Shape 128"/>
          <p:cNvSpPr/>
          <p:nvPr/>
        </p:nvSpPr>
        <p:spPr>
          <a:xfrm>
            <a:off x="179512" y="558417"/>
            <a:ext cx="8640960" cy="524948"/>
          </a:xfrm>
          <a:prstGeom prst="roundRect">
            <a:avLst>
              <a:gd name="adj" fmla="val 10798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/>
          <a:lstStyle>
            <a:lvl1pPr algn="ctr">
              <a:defRPr sz="1500" b="1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>
              <a:defRPr sz="1300" b="1">
                <a:latin typeface="Tahoma"/>
                <a:ea typeface="Tahoma"/>
                <a:cs typeface="Tahoma"/>
                <a:sym typeface="Tahoma"/>
              </a:defRPr>
            </a:pPr>
            <a:r>
              <a:rPr lang="ru-RU" sz="1600" dirty="0" smtClean="0"/>
              <a:t>Информационный ресурс, включающий в себя наиболее эффективные механизмы реализации норм законодательства</a:t>
            </a:r>
            <a:endParaRPr lang="ru-RU" sz="1600" dirty="0"/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65901904"/>
              </p:ext>
            </p:extLst>
          </p:nvPr>
        </p:nvGraphicFramePr>
        <p:xfrm>
          <a:off x="197260" y="1780118"/>
          <a:ext cx="8605464" cy="3804920"/>
        </p:xfrm>
        <a:graphic>
          <a:graphicData uri="http://schemas.openxmlformats.org/drawingml/2006/table">
            <a:tbl>
              <a:tblPr/>
              <a:tblGrid>
                <a:gridCol w="50009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624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42089">
                  <a:extLst>
                    <a:ext uri="{9D8B030D-6E8A-4147-A177-3AD203B41FA5}">
                      <a16:colId xmlns="" xmlns:a16="http://schemas.microsoft.com/office/drawing/2014/main" val="3564689446"/>
                    </a:ext>
                  </a:extLst>
                </a:gridCol>
              </a:tblGrid>
              <a:tr h="4064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1. Централизация закупок органов местного самоуправления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  Алтайский 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край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2016</a:t>
                      </a:r>
                      <a:r>
                        <a:rPr lang="ru-RU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г</a:t>
                      </a:r>
                      <a:endParaRPr lang="ru-RU" sz="12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2.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Осуществление 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закупок «малого объема» на региональной торговой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площадке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0488" indent="-90488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  Мурманская область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0488" marR="0" indent="-90488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2016</a:t>
                      </a:r>
                      <a:r>
                        <a:rPr lang="ru-RU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г</a:t>
                      </a:r>
                    </a:p>
                    <a:p>
                      <a:pPr marL="90488" indent="-90488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</a:txBody>
                  <a:tcPr marL="56795" marR="5679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128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3. Централизация закупочной деятельности, осуществляемой в соответствии с Федеральным законом от 18 июля 2011 года № 223-ФЗ «О закупке товаров, работ, услуг отдельными видами юридических лиц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04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904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Архангельская 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область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0488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cap="none" spc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  <a:p>
                      <a:pPr marL="90488" marR="0" indent="-90488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2016</a:t>
                      </a:r>
                      <a:r>
                        <a:rPr lang="ru-RU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г</a:t>
                      </a:r>
                    </a:p>
                    <a:p>
                      <a:pPr marL="904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4. Через 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госзакупки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к стандарту качества оказания охранных услуг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04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Республика Карелия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0488" marR="0" indent="-90488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2016</a:t>
                      </a:r>
                      <a:r>
                        <a:rPr lang="ru-RU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г</a:t>
                      </a:r>
                    </a:p>
                    <a:p>
                      <a:pPr marL="904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5. Организация поддержки региональных производителей при осуществлении закупок для государственных и муниципальных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нужд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04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904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Саратовская 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область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0488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cap="none" spc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  <a:p>
                      <a:pPr marL="90488" marR="0" indent="-90488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2016</a:t>
                      </a:r>
                      <a:r>
                        <a:rPr lang="ru-RU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г</a:t>
                      </a:r>
                    </a:p>
                    <a:p>
                      <a:pPr marL="904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6. Централизация 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закупок государственных и муниципальных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заказчиков</a:t>
                      </a: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04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Тульская область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0488" marR="0" indent="-90488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2016</a:t>
                      </a:r>
                      <a:r>
                        <a:rPr lang="ru-RU" sz="12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/>
                          <a:ea typeface="Times New Roman"/>
                          <a:cs typeface="Times New Roman"/>
                          <a:sym typeface="Calibri"/>
                        </a:rPr>
                        <a:t>г</a:t>
                      </a:r>
                    </a:p>
                    <a:p>
                      <a:pPr marL="904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endParaRPr lang="ru-RU" sz="1200" b="0" i="0" u="none" strike="noStrike" cap="none" spc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04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90488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/>
                        <a:ea typeface="Times New Roman"/>
                        <a:cs typeface="Times New Roman"/>
                        <a:sym typeface="Calibri"/>
                      </a:endParaRPr>
                    </a:p>
                  </a:txBody>
                  <a:tcPr marL="56795" marR="5679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92774475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528</TotalTime>
  <Words>692</Words>
  <Application>Microsoft Office PowerPoint</Application>
  <PresentationFormat>Экран (4:3)</PresentationFormat>
  <Paragraphs>161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Артур Закевосян</dc:creator>
  <cp:lastModifiedBy>lnikiforova</cp:lastModifiedBy>
  <cp:revision>65</cp:revision>
  <dcterms:modified xsi:type="dcterms:W3CDTF">2018-06-27T12:07:06Z</dcterms:modified>
</cp:coreProperties>
</file>